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5" r:id="rId4"/>
    <p:sldId id="264" r:id="rId5"/>
    <p:sldId id="266" r:id="rId6"/>
    <p:sldId id="263" r:id="rId7"/>
    <p:sldId id="258" r:id="rId8"/>
    <p:sldId id="262" r:id="rId9"/>
    <p:sldId id="268" r:id="rId10"/>
    <p:sldId id="259" r:id="rId11"/>
    <p:sldId id="261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8CAB2-3FFF-4B4E-8485-A977D37BFDB4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24CF0-F057-4CC4-8604-BFE0D32A4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3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4023C-7CDE-48AC-9837-6E263E9176C3}" type="datetime1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2A781FA-3D68-4F0B-A9CB-CD13136E40E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4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94DD-77F3-42CF-8240-3110EE7C602E}" type="datetime1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781FA-3D68-4F0B-A9CB-CD13136E40E8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56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110C6-6A8D-4406-8AA5-3020FD2322D3}" type="datetime1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781FA-3D68-4F0B-A9CB-CD13136E40E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304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9D38-3BE0-4A34-912E-7DB087C55BA3}" type="datetime1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781FA-3D68-4F0B-A9CB-CD13136E40E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37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6801C-D1F7-437E-BD89-5093CE59150A}" type="datetime1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781FA-3D68-4F0B-A9CB-CD13136E40E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81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3EAAA-87EA-463C-BC38-367C94647540}" type="datetime1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781FA-3D68-4F0B-A9CB-CD13136E40E8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27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B23E0-9729-46BD-A4B2-CB17016C78D1}" type="datetime1">
              <a:rPr lang="en-US" smtClean="0"/>
              <a:t>5/22/2017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781FA-3D68-4F0B-A9CB-CD13136E40E8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41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3EB6-27C4-4DDA-A385-C3A58EBE058A}" type="datetime1">
              <a:rPr lang="en-US" smtClean="0"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781FA-3D68-4F0B-A9CB-CD13136E40E8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53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05DB-CB9D-4EDB-AD2D-81920BEB8920}" type="datetime1">
              <a:rPr lang="en-US" smtClean="0"/>
              <a:t>5/22/2017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781FA-3D68-4F0B-A9CB-CD13136E4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7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72B5-10CA-4B6E-B833-4623EA0E9934}" type="datetime1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781FA-3D68-4F0B-A9CB-CD13136E40E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9573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EF28696-1B49-49CB-80F1-CF5D1C75FD2F}" type="datetime1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781FA-3D68-4F0B-A9CB-CD13136E40E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36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F852F-1ECE-4D5D-9A6C-E49D1EAE3EA6}" type="datetime1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2A781FA-3D68-4F0B-A9CB-CD13136E40E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75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khwazani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8512" y="94266"/>
            <a:ext cx="5662720" cy="137112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JO" sz="2400" dirty="0"/>
              <a:t>المؤتمر الإقليمي حول</a:t>
            </a:r>
            <a:br>
              <a:rPr lang="ar-JO" sz="2400" dirty="0"/>
            </a:br>
            <a:r>
              <a:rPr lang="ar-JO" sz="2400" dirty="0"/>
              <a:t>"التحديات والأولويات الإنمائية في منطقة عربية متغيرة"</a:t>
            </a:r>
            <a:br>
              <a:rPr lang="ar-JO" sz="2400" dirty="0"/>
            </a:br>
            <a:r>
              <a:rPr lang="ar-JO" sz="2400" dirty="0"/>
              <a:t>عمان الأردن 22-23 أيار/ مايو 2017</a:t>
            </a:r>
            <a:br>
              <a:rPr lang="ar-JO" sz="2400" dirty="0"/>
            </a:br>
            <a:r>
              <a:rPr lang="ar-JO" sz="2400" dirty="0"/>
              <a:t>برنامج الأمم المتحدة الإنمائي </a:t>
            </a:r>
            <a:r>
              <a:rPr lang="en-US" sz="2400" dirty="0"/>
              <a:t>UNDP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 rtl="1"/>
            <a:r>
              <a:rPr lang="ar-JO" sz="2000" dirty="0"/>
              <a:t>إفكار نقاشية شخصية مقدمة من:-</a:t>
            </a:r>
          </a:p>
          <a:p>
            <a:pPr algn="ctr" rtl="1"/>
            <a:r>
              <a:rPr lang="ar-JO" sz="2000" dirty="0"/>
              <a:t>خالد واصف الوزني</a:t>
            </a:r>
          </a:p>
          <a:p>
            <a:pPr algn="ctr" rtl="1"/>
            <a:r>
              <a:rPr lang="ar-JO" sz="2000" dirty="0"/>
              <a:t>مستشار الاستراتيجية والمعرفة- مؤسسة محمد بن راشد للمعرفة </a:t>
            </a:r>
          </a:p>
          <a:p>
            <a:pPr algn="ctr" rtl="1"/>
            <a:r>
              <a:rPr lang="ar-JO" sz="2000" dirty="0"/>
              <a:t>"آراء شخصية لا تعكس بالضرورة رأي المؤسسة"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2347273" y="1989052"/>
            <a:ext cx="8707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4800" dirty="0"/>
              <a:t>تعزيز شمول واستدامة النمو الاقتصادي والتنمية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42036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ملاحظات ختامية للنقاش: ما العمل؟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JO" dirty="0"/>
              <a:t>البرامج الإنمائية يجب أن تركز بشكل اكبر على مشاريع موجهة لفئة الشباب تعليما وتأهيلا وتدريبا وادماجا 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الاجندة الإنمائية يجب ان تهتم بالمناطق البعيدة عن المدن الرئيسية والعواصم (المناطق المهمشة مستودع الاستقطاب السلبي في معظم مناطق العالم وخاصة العالم العربي) 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المفتاح الرئيس لتحسين مستوى النمو الإنتاجية والاستدامة في المنطقة هو تطوير التعليم وإصلاح العملية التعليمية 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فكر الريادة وتشجيع المشاريع الصغيرة ومتناهية الصغر والمتوسطة ضرورة لمكافحة الفقر البطالة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781FA-3D68-4F0B-A9CB-CD13136E40E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37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65998" y="601980"/>
            <a:ext cx="6425515" cy="6763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ctr" defTabSz="914210" rtl="1" fontAlgn="auto">
              <a:spcAft>
                <a:spcPts val="0"/>
              </a:spcAft>
              <a:defRPr/>
            </a:pPr>
            <a:r>
              <a:rPr lang="ar-JO" sz="3100" b="1" dirty="0">
                <a:solidFill>
                  <a:srgbClr val="000000"/>
                </a:solidFill>
              </a:rPr>
              <a:t>المحصلة:  رؤية تشاركية للنجاح </a:t>
            </a:r>
            <a:endParaRPr lang="en-US" sz="3100" b="1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895273" y="6885305"/>
            <a:ext cx="2352675" cy="401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4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4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4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40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1" eaLnBrk="1" hangingPunct="1"/>
            <a:fld id="{66698A44-0715-41CC-8FC2-3D0D5BAFD079}" type="slidenum">
              <a:rPr lang="en-US" altLang="en-US">
                <a:solidFill>
                  <a:srgbClr val="898989"/>
                </a:solidFill>
              </a:rPr>
              <a:pPr algn="l" rtl="1" eaLnBrk="1" hangingPunct="1"/>
              <a:t>11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8" name="Right Arrow Callout 4"/>
          <p:cNvSpPr/>
          <p:nvPr/>
        </p:nvSpPr>
        <p:spPr>
          <a:xfrm>
            <a:off x="670560" y="1389380"/>
            <a:ext cx="3108325" cy="5124450"/>
          </a:xfrm>
          <a:prstGeom prst="right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lvl1pPr defTabSz="10064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0064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0064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0064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0064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endParaRPr lang="ar-JO" alt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rtl="1" eaLnBrk="1" hangingPunct="1"/>
            <a:endParaRPr lang="ar-JO" alt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rtl="1" eaLnBrk="1" hangingPunct="1"/>
            <a:r>
              <a:rPr lang="ar-JO" alt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الإنسان عماد التنمية</a:t>
            </a:r>
          </a:p>
          <a:p>
            <a:pPr algn="ctr" rtl="1" eaLnBrk="1" hangingPunct="1"/>
            <a:endParaRPr lang="ar-JO" alt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rtl="1" eaLnBrk="1" hangingPunct="1"/>
            <a:endParaRPr lang="ar-JO" alt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rtl="1" eaLnBrk="1" hangingPunct="1"/>
            <a:r>
              <a:rPr lang="ar-JO" alt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دعم المبادرة من خلال المشاريع الصغيرة والمتوسطة </a:t>
            </a:r>
          </a:p>
          <a:p>
            <a:pPr algn="ctr" rtl="1" eaLnBrk="1" hangingPunct="1"/>
            <a:endParaRPr lang="en-US" alt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rtl="1" eaLnBrk="1" hangingPunct="1"/>
            <a:r>
              <a:rPr lang="ar-JO" alt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توسيع منظومة عمل القطاع الخاص والعمل الحر </a:t>
            </a:r>
            <a:endParaRPr lang="en-US" alt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rtl="1" eaLnBrk="1" hangingPunct="1"/>
            <a:endParaRPr lang="en-US" alt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rtl="1" eaLnBrk="1" hangingPunct="1"/>
            <a:r>
              <a:rPr lang="ar-JO" alt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توزيع مكاسب التنمية على كافة المناطق</a:t>
            </a:r>
            <a:endParaRPr lang="en-US" alt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rtl="1" eaLnBrk="1" hangingPunct="1"/>
            <a:endParaRPr lang="en-US" alt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rtl="1" eaLnBrk="1" hangingPunct="1"/>
            <a:r>
              <a:rPr lang="en-US" alt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3778885" y="1389380"/>
            <a:ext cx="2268538" cy="5124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>
            <a:lvl1pPr defTabSz="10064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0064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0064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0064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0064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endParaRPr lang="ar-JO" altLang="en-US" sz="26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rtl="1" eaLnBrk="1" hangingPunct="1"/>
            <a:r>
              <a:rPr lang="ar-JO" altLang="en-US" sz="2600" dirty="0">
                <a:solidFill>
                  <a:srgbClr val="FFFFFF"/>
                </a:solidFill>
                <a:latin typeface="Calibri" panose="020F0502020204030204" pitchFamily="34" charset="0"/>
              </a:rPr>
              <a:t>الشراكة الحقيقية مع القطاع الخاص  </a:t>
            </a:r>
            <a:endParaRPr lang="en-US" altLang="en-US" sz="26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rtl="1" eaLnBrk="1" hangingPunct="1"/>
            <a:endParaRPr lang="ar-JO" altLang="en-US" sz="26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rtl="1" eaLnBrk="1" hangingPunct="1"/>
            <a:r>
              <a:rPr lang="ar-JO" altLang="en-US" sz="2600" b="1" dirty="0">
                <a:solidFill>
                  <a:srgbClr val="FFFFFF"/>
                </a:solidFill>
                <a:latin typeface="Calibri" panose="020F0502020204030204" pitchFamily="34" charset="0"/>
              </a:rPr>
              <a:t>الاهتمام بالتعليم/ أي بالإنسان</a:t>
            </a:r>
          </a:p>
          <a:p>
            <a:pPr algn="ctr" rtl="1" eaLnBrk="1" hangingPunct="1"/>
            <a:endParaRPr lang="en-US" altLang="en-US" sz="26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rtl="1" eaLnBrk="1" hangingPunct="1"/>
            <a:r>
              <a:rPr lang="ar-JO" altLang="en-US" sz="2600" b="1" dirty="0">
                <a:solidFill>
                  <a:srgbClr val="FFFFFF"/>
                </a:solidFill>
                <a:latin typeface="Calibri" panose="020F0502020204030204" pitchFamily="34" charset="0"/>
              </a:rPr>
              <a:t>النزاهة والشفافية والعدالة </a:t>
            </a:r>
          </a:p>
          <a:p>
            <a:pPr algn="ctr" rtl="1" eaLnBrk="1" hangingPunct="1"/>
            <a:endParaRPr lang="ar-JO" altLang="en-US" sz="26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rtl="1" eaLnBrk="1" hangingPunct="1"/>
            <a:r>
              <a:rPr lang="ar-JO" altLang="en-US" sz="2600" b="1" dirty="0">
                <a:solidFill>
                  <a:srgbClr val="FFFFFF"/>
                </a:solidFill>
                <a:latin typeface="Calibri" panose="020F0502020204030204" pitchFamily="34" charset="0"/>
              </a:rPr>
              <a:t>تنمية المناطق المهمشة ضمن خطط عمل لا مركزية ملموسة</a:t>
            </a:r>
          </a:p>
          <a:p>
            <a:pPr algn="ctr" rtl="1" eaLnBrk="1" hangingPunct="1"/>
            <a:endParaRPr lang="en-US" altLang="en-US" sz="26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ight Arrow 6"/>
          <p:cNvSpPr/>
          <p:nvPr/>
        </p:nvSpPr>
        <p:spPr>
          <a:xfrm>
            <a:off x="7811135" y="3154680"/>
            <a:ext cx="1077913" cy="1038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/>
          <a:p>
            <a:pPr algn="ctr" defTabSz="1007838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1" name="Picture 2" descr="https://philspensieri.files.wordpress.com/2013/11/strategic-planning-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623" y="1725930"/>
            <a:ext cx="3527425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ight Arrow 9"/>
          <p:cNvSpPr/>
          <p:nvPr/>
        </p:nvSpPr>
        <p:spPr>
          <a:xfrm>
            <a:off x="6047423" y="3028425"/>
            <a:ext cx="1077912" cy="2184400"/>
          </a:xfrm>
          <a:prstGeom prst="rightArrow">
            <a:avLst>
              <a:gd name="adj1" fmla="val 50000"/>
              <a:gd name="adj2" fmla="val 443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3" tIns="50392" rIns="100783" bIns="50392" anchor="ctr"/>
          <a:lstStyle/>
          <a:p>
            <a:pPr algn="ctr" defTabSz="1007838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dirty="0">
                <a:solidFill>
                  <a:prstClr val="white"/>
                </a:solidFill>
              </a:rPr>
              <a:t>تنمية مستدامة وأمن وطني 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566785" y="4665980"/>
            <a:ext cx="2016125" cy="184785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100783" tIns="50392" rIns="100783" bIns="50392" anchor="ctr"/>
          <a:lstStyle/>
          <a:p>
            <a:pPr algn="ctr" defTabSz="1007838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dirty="0">
                <a:solidFill>
                  <a:prstClr val="black"/>
                </a:solidFill>
              </a:rPr>
              <a:t>خطط عمل نوعية رقمية واضحة  قابلة للتقييم والمتابعة تخدم الاقتصاد والمواطن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7222173" y="1725930"/>
            <a:ext cx="1849437" cy="167957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00783" tIns="50392" rIns="100783" bIns="50392" anchor="ctr"/>
          <a:lstStyle/>
          <a:p>
            <a:pPr algn="ctr" defTabSz="1007838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JO" dirty="0">
                <a:solidFill>
                  <a:prstClr val="black"/>
                </a:solidFill>
              </a:rPr>
              <a:t>تشاركيه برؤية مستقبلية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310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0269" y="3855565"/>
            <a:ext cx="2767735" cy="12349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endParaRPr lang="ar-JO" dirty="0"/>
          </a:p>
          <a:p>
            <a:pPr algn="ctr" rtl="1"/>
            <a:r>
              <a:rPr lang="en-US" dirty="0">
                <a:hlinkClick r:id="rId2"/>
              </a:rPr>
              <a:t>khwazani@gmail.com</a:t>
            </a:r>
            <a:r>
              <a:rPr lang="ar-JO" dirty="0"/>
              <a:t> </a:t>
            </a:r>
          </a:p>
          <a:p>
            <a:pPr algn="ctr" rtl="1"/>
            <a:r>
              <a:rPr lang="en-US" dirty="0"/>
              <a:t>@</a:t>
            </a:r>
            <a:r>
              <a:rPr lang="en-US" dirty="0" err="1"/>
              <a:t>khwazani</a:t>
            </a:r>
            <a:r>
              <a:rPr lang="ar-JO" dirty="0"/>
              <a:t> </a:t>
            </a:r>
          </a:p>
          <a:p>
            <a:pPr algn="ctr" rtl="1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830269" y="2967335"/>
            <a:ext cx="2531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شكرا  لكم 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781FA-3D68-4F0B-A9CB-CD13136E40E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1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المنطقة العربية على الخارطة الاقتصادية والاجتماعية</a:t>
            </a:r>
            <a:r>
              <a:rPr lang="en-US" dirty="0"/>
              <a:t> </a:t>
            </a:r>
            <a:r>
              <a:rPr lang="ar-JO" dirty="0"/>
              <a:t> العالمية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ar-JO" dirty="0"/>
              <a:t>هناك اقتصادات عربية ولا يوجد اقتصاد عربي موحد بشكل عام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22 اقتصاد عربي على مساحة 14 مليون كيلو متر مربع</a:t>
            </a:r>
            <a:r>
              <a:rPr lang="en-US" dirty="0"/>
              <a:t> </a:t>
            </a:r>
            <a:r>
              <a:rPr lang="ar-JO" dirty="0"/>
              <a:t> (10% من المساحة العالمية تقريبا) وبتعداد سكاني يصل الى نحو </a:t>
            </a:r>
            <a:r>
              <a:rPr lang="en-US" dirty="0"/>
              <a:t>390</a:t>
            </a:r>
            <a:r>
              <a:rPr lang="ar-JO" dirty="0"/>
              <a:t> مليون نسمة (5.5% من سكان العالم)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تشكل التجارة العربية ما نسبته 5% من اجمالي التجارة العالمية ولا يتجاوز الناتج المحلي الإجمالي العربي تلك النسبة أيضا بالرغم من أن المنطقة العربية تشكل حجم الكتلة الأوروبية أو الولايات المتحدة في البعد الديمغرافي العالمي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68% من الاحتياطي العالمي للبترول ونحو 30% من الاحتياطي العالمي للغاز </a:t>
            </a:r>
            <a:endParaRPr lang="en-US" dirty="0"/>
          </a:p>
          <a:p>
            <a:pPr algn="r" rtl="1"/>
            <a:endParaRPr lang="ar-JO" dirty="0"/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781FA-3D68-4F0B-A9CB-CD13136E40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0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مقومات اقتصادية واجتماعية في المنطقة العربية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/>
              <a:t>التركيبة السكانية الشابة للمنطقة ديموغرافيا حيث تشير بعض الإحصاءات الى أن عنصر الشباب يشكل نحو 70% من سكان المنطقة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المرأة تشكل ما يقرب من 50% من السكان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تتوافر  في المنطقة الموارد الطبيعية اللازمة لأي اقتصاد</a:t>
            </a:r>
          </a:p>
          <a:p>
            <a:pPr algn="r" rtl="1"/>
            <a:endParaRPr lang="ar-JO" dirty="0"/>
          </a:p>
          <a:p>
            <a:pPr algn="r" rtl="1"/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781FA-3D68-4F0B-A9CB-CD13136E40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60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الثابت والمتغير في التحديات الاقتصادية والاجتماعية في المنطقة العربية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JO" dirty="0"/>
              <a:t>هيكلية البطالة وتوسع مستويات الفقر (57 مليون عاطل عن العمل و35 مليون يعيشون تحت خط الفقر)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نسبة البطالة بين الشباب تصل الى نحو 31% وهي الأعلى على مستوى العالم  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مساهمة المرأة في الاقتصاد العربي متواضعة ولا تتجاوز 24% مقابل 48% في الدول المشابهة للدخل في العديد من دول العالم وما يزيد عن 50% في الدول المتقدمة</a:t>
            </a:r>
          </a:p>
          <a:p>
            <a:pPr marL="0" indent="0" algn="r" rtl="1">
              <a:buNone/>
            </a:pPr>
            <a:r>
              <a:rPr lang="ar-JO" dirty="0"/>
              <a:t> </a:t>
            </a:r>
          </a:p>
          <a:p>
            <a:pPr algn="r" rtl="1"/>
            <a:r>
              <a:rPr lang="ar-JO" dirty="0"/>
              <a:t>الاعتماد الأكبر في المنطقة على تصدير المواد الخام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781FA-3D68-4F0B-A9CB-CD13136E40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42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JO" dirty="0"/>
              <a:t>الثابت والمتغير في التحديات الاقتصادية والاجتماعية في المنطقة العربية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dirty="0"/>
              <a:t>التنوع في القاعدة الإنتاجية يكاد يكون ضعيف في المنطقة العربية 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ضعف مستويات التعليم التأهيل وخاصة على مستوى الشباب 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حالة اللجوء التي تواجهها المنطقة مؤخرا وهي تعتبر أكثر منطقة لجوءً ونزوحا في العالم اليوم. 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 err="1"/>
              <a:t>إزدياد</a:t>
            </a:r>
            <a:r>
              <a:rPr lang="ar-JO" dirty="0"/>
              <a:t> نسب التسرب من التعليم بسبب الأوضاع القائمة في المنطقة وعلى مدى السنوات الخمس الماضية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781FA-3D68-4F0B-A9CB-CD13136E40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19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الفرص الاقتصادية والاجتماعية في خصوصية المنطقة العربية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/>
              <a:t>توفر المورد البشري الشاب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توفر الموارد الاقتصادية الطبيعية ومصادر الطاقة بأشكالها المختلفة 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توفر إمكانات التكامل الاقتصادي المشترك عند توافر الإرادة العربية لذلك  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تنوع الموارد الاقتصادية الطبيعية والبشرية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781FA-3D68-4F0B-A9CB-CD13136E40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48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متطلبات لنجاح التوجهات القادمة في المنطقة العربية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/>
              <a:t>المطلب الأساس في نجاح التنمية العربية هو ادماج العنصر البشري الشاب بنوعيه </a:t>
            </a:r>
            <a:r>
              <a:rPr lang="ar-JO" dirty="0" err="1"/>
              <a:t>الجندري</a:t>
            </a:r>
            <a:r>
              <a:rPr lang="ar-JO" dirty="0"/>
              <a:t> 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تطوير منظومة التعليم في كافة مراحله التحول من فكر الشهادات الى فكر التأهيل للمستقبل 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تطوير منظومة الفكر الاقتصادي نحو الريادة وبدء الاعمال بدلا من فكر البحث عن الوظيفة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تطوير الفكر الاقتصادي نحو إدماج المرأة في سوق العمل وفي الريادة المهنية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781FA-3D68-4F0B-A9CB-CD13136E40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94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خارطة طريق نقاشية في المسار الاقتصادي العربي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buFont typeface="Wingdings" panose="05000000000000000000" pitchFamily="2" charset="2"/>
              <a:buChar char="ü"/>
            </a:pPr>
            <a:r>
              <a:rPr lang="ar-JO" dirty="0"/>
              <a:t>على المسار طويل الأمد هناك متطلبات يجب أن تبدأ اليوم</a:t>
            </a:r>
          </a:p>
          <a:p>
            <a:pPr lvl="1" algn="r" rtl="1">
              <a:buFont typeface="Wingdings" panose="05000000000000000000" pitchFamily="2" charset="2"/>
              <a:buChar char="Ø"/>
            </a:pPr>
            <a:r>
              <a:rPr lang="ar-JO" dirty="0"/>
              <a:t>البدء بتطوير التعليم نحو الاحتياجات المستقبلية وبعيدا عن المستوى التقليدي القائم </a:t>
            </a:r>
          </a:p>
          <a:p>
            <a:pPr lvl="1" algn="r" rtl="1">
              <a:buFont typeface="Wingdings" panose="05000000000000000000" pitchFamily="2" charset="2"/>
              <a:buChar char="Ø"/>
            </a:pPr>
            <a:endParaRPr lang="ar-JO" dirty="0"/>
          </a:p>
          <a:p>
            <a:pPr lvl="1" algn="r" rtl="1">
              <a:buFont typeface="Wingdings" panose="05000000000000000000" pitchFamily="2" charset="2"/>
              <a:buChar char="Ø"/>
            </a:pPr>
            <a:r>
              <a:rPr lang="ar-JO" dirty="0"/>
              <a:t>زيادة الاهتمام بثقافة الفكر الريادي والإبداعي في المنطقة</a:t>
            </a:r>
          </a:p>
          <a:p>
            <a:pPr lvl="1" algn="r" rtl="1">
              <a:buFont typeface="Wingdings" panose="05000000000000000000" pitchFamily="2" charset="2"/>
              <a:buChar char="Ø"/>
            </a:pPr>
            <a:endParaRPr lang="ar-JO" dirty="0"/>
          </a:p>
          <a:p>
            <a:pPr lvl="1" algn="r" rtl="1">
              <a:buFont typeface="Wingdings" panose="05000000000000000000" pitchFamily="2" charset="2"/>
              <a:buChar char="Ø"/>
            </a:pPr>
            <a:r>
              <a:rPr lang="ar-JO" dirty="0"/>
              <a:t>تحسين مستويات الخدمات العامة وخاصة في مجالات الصحة والتعليم </a:t>
            </a:r>
          </a:p>
          <a:p>
            <a:pPr lvl="1" algn="r" rtl="1">
              <a:buFont typeface="Wingdings" panose="05000000000000000000" pitchFamily="2" charset="2"/>
              <a:buChar char="Ø"/>
            </a:pPr>
            <a:endParaRPr lang="ar-JO" dirty="0"/>
          </a:p>
          <a:p>
            <a:pPr lvl="1" algn="r" rtl="1">
              <a:buFont typeface="Wingdings" panose="05000000000000000000" pitchFamily="2" charset="2"/>
              <a:buChar char="Ø"/>
            </a:pPr>
            <a:r>
              <a:rPr lang="ar-JO" dirty="0"/>
              <a:t>الاهتمام بتأهيل الإناث بشكل يتناسب وتطورات الهيكل الإنتاجي في الاقتصاد </a:t>
            </a:r>
          </a:p>
          <a:p>
            <a:pPr lvl="1" algn="r" rtl="1">
              <a:buFont typeface="Wingdings" panose="05000000000000000000" pitchFamily="2" charset="2"/>
              <a:buChar char="Ø"/>
            </a:pPr>
            <a:endParaRPr lang="ar-JO" dirty="0"/>
          </a:p>
          <a:p>
            <a:pPr lvl="1" algn="r" rtl="1">
              <a:buFont typeface="Wingdings" panose="05000000000000000000" pitchFamily="2" charset="2"/>
              <a:buChar char="Ø"/>
            </a:pPr>
            <a:r>
              <a:rPr lang="ar-JO" dirty="0"/>
              <a:t>تغيير ثقافة العيب المتعلقة بالمهنة وبالنوع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781FA-3D68-4F0B-A9CB-CD13136E40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48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خارطة طريق نقاشية في المسار الاقتصادي العربي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anose="05000000000000000000" pitchFamily="2" charset="2"/>
              <a:buChar char="ü"/>
            </a:pPr>
            <a:r>
              <a:rPr lang="ar-JO" dirty="0"/>
              <a:t>على المسار قصير الأمد هناك متطلبات يجب أن تبدأ اليوم</a:t>
            </a:r>
          </a:p>
          <a:p>
            <a:pPr lvl="1" algn="r" rtl="1">
              <a:buFont typeface="Wingdings" panose="05000000000000000000" pitchFamily="2" charset="2"/>
              <a:buChar char="Ø"/>
            </a:pPr>
            <a:r>
              <a:rPr lang="ar-JO" dirty="0"/>
              <a:t>زيادة الانفاق على التعليم فلا يعقل أن يكون  الانفاق العسكري ضعف الانفاق على التعليم </a:t>
            </a:r>
          </a:p>
          <a:p>
            <a:pPr lvl="1" algn="r" rtl="1">
              <a:buFont typeface="Wingdings" panose="05000000000000000000" pitchFamily="2" charset="2"/>
              <a:buChar char="Ø"/>
            </a:pPr>
            <a:endParaRPr lang="ar-JO" dirty="0"/>
          </a:p>
          <a:p>
            <a:pPr lvl="1" algn="r" rtl="1">
              <a:buFont typeface="Wingdings" panose="05000000000000000000" pitchFamily="2" charset="2"/>
              <a:buChar char="Ø"/>
            </a:pPr>
            <a:r>
              <a:rPr lang="ar-JO" dirty="0"/>
              <a:t>مكافحة التسرب الهائل من التعليم وخاصة في مناطق النزاع ومناطق اللجوء </a:t>
            </a:r>
          </a:p>
          <a:p>
            <a:pPr lvl="1" algn="r" rtl="1">
              <a:buFont typeface="Wingdings" panose="05000000000000000000" pitchFamily="2" charset="2"/>
              <a:buChar char="Ø"/>
            </a:pPr>
            <a:endParaRPr lang="ar-JO" dirty="0"/>
          </a:p>
          <a:p>
            <a:pPr lvl="1" algn="r" rtl="1">
              <a:buFont typeface="Wingdings" panose="05000000000000000000" pitchFamily="2" charset="2"/>
              <a:buChar char="Ø"/>
            </a:pPr>
            <a:r>
              <a:rPr lang="ar-JO" dirty="0"/>
              <a:t> التوسع في منح حقوق للمرأة في سوق العمل عبر سياسات تحفيزية وتشجيعية </a:t>
            </a:r>
          </a:p>
          <a:p>
            <a:pPr lvl="1" algn="r" rtl="1">
              <a:buFont typeface="Wingdings" panose="05000000000000000000" pitchFamily="2" charset="2"/>
              <a:buChar char="Ø"/>
            </a:pPr>
            <a:endParaRPr lang="ar-JO" dirty="0"/>
          </a:p>
          <a:p>
            <a:pPr lvl="1" algn="r" rtl="1">
              <a:buFont typeface="Wingdings" panose="05000000000000000000" pitchFamily="2" charset="2"/>
              <a:buChar char="Ø"/>
            </a:pPr>
            <a:r>
              <a:rPr lang="ar-JO" dirty="0"/>
              <a:t>زيادة مساهمة المرأة والشباب بشكل عام في صنع القرار </a:t>
            </a:r>
          </a:p>
          <a:p>
            <a:pPr marL="457200" lvl="1" indent="0" algn="r" rtl="1">
              <a:buNone/>
            </a:pP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781FA-3D68-4F0B-A9CB-CD13136E40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4706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1711</TotalTime>
  <Words>698</Words>
  <Application>Microsoft Office PowerPoint</Application>
  <PresentationFormat>Widescreen</PresentationFormat>
  <Paragraphs>119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Wingdings</vt:lpstr>
      <vt:lpstr>Gallery</vt:lpstr>
      <vt:lpstr>المؤتمر الإقليمي حول "التحديات والأولويات الإنمائية في منطقة عربية متغيرة" عمان الأردن 22-23 أيار/ مايو 2017 برنامج الأمم المتحدة الإنمائي UNDP</vt:lpstr>
      <vt:lpstr>المنطقة العربية على الخارطة الاقتصادية والاجتماعية  العالمية </vt:lpstr>
      <vt:lpstr>مقومات اقتصادية واجتماعية في المنطقة العربية </vt:lpstr>
      <vt:lpstr>الثابت والمتغير في التحديات الاقتصادية والاجتماعية في المنطقة العربية</vt:lpstr>
      <vt:lpstr>الثابت والمتغير في التحديات الاقتصادية والاجتماعية في المنطقة العربية</vt:lpstr>
      <vt:lpstr>الفرص الاقتصادية والاجتماعية في خصوصية المنطقة العربية </vt:lpstr>
      <vt:lpstr>متطلبات لنجاح التوجهات القادمة في المنطقة العربية </vt:lpstr>
      <vt:lpstr>خارطة طريق نقاشية في المسار الاقتصادي العربي </vt:lpstr>
      <vt:lpstr>خارطة طريق نقاشية في المسار الاقتصادي العربي </vt:lpstr>
      <vt:lpstr>ملاحظات ختامية للنقاش: ما العمل؟ </vt:lpstr>
      <vt:lpstr>المحصلة:  رؤية تشاركية للنجاح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المؤتمر الإقليمي حول "التحديات والأولويات الإنمائية في منطقة عربية متغيرة"</dc:title>
  <dc:creator>Khalid Wazani</dc:creator>
  <cp:lastModifiedBy>Khalid Wazani</cp:lastModifiedBy>
  <cp:revision>21</cp:revision>
  <dcterms:created xsi:type="dcterms:W3CDTF">2017-05-20T16:11:14Z</dcterms:created>
  <dcterms:modified xsi:type="dcterms:W3CDTF">2017-05-22T07:37:20Z</dcterms:modified>
</cp:coreProperties>
</file>