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0"/>
  </p:notesMasterIdLst>
  <p:sldIdLst>
    <p:sldId id="256" r:id="rId2"/>
    <p:sldId id="257" r:id="rId3"/>
    <p:sldId id="262" r:id="rId4"/>
    <p:sldId id="259" r:id="rId5"/>
    <p:sldId id="265" r:id="rId6"/>
    <p:sldId id="263" r:id="rId7"/>
    <p:sldId id="260" r:id="rId8"/>
    <p:sldId id="266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C68"/>
    <a:srgbClr val="1A8F5A"/>
    <a:srgbClr val="8BA6D6"/>
    <a:srgbClr val="E5E25A"/>
    <a:srgbClr val="F3A105"/>
    <a:srgbClr val="DCE4E9"/>
    <a:srgbClr val="01624F"/>
    <a:srgbClr val="C30016"/>
    <a:srgbClr val="7A9572"/>
    <a:srgbClr val="F07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88091" autoAdjust="0"/>
  </p:normalViewPr>
  <p:slideViewPr>
    <p:cSldViewPr snapToGrid="0">
      <p:cViewPr varScale="1">
        <p:scale>
          <a:sx n="64" d="100"/>
          <a:sy n="64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sandra.walker\Desktop\UN%20WOMEN\Strategic%20Note\Mapping%20Meeting\Key%20International%20Human%20Rights%20Instrume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sandra.walker\Desktop\UN%20WOMEN\Strategic%20Note\Key%20International%20Human%20Rights%20Instrume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Number of Countries with Reservations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Sheet3!$A$2:$A$11</c:f>
              <c:strCache>
                <c:ptCount val="10"/>
                <c:pt idx="0">
                  <c:v>Policy Measures (Article 2)</c:v>
                </c:pt>
                <c:pt idx="1">
                  <c:v>Nationality (Article 9)</c:v>
                </c:pt>
                <c:pt idx="2">
                  <c:v>Rural Women (Article 14)</c:v>
                </c:pt>
                <c:pt idx="3">
                  <c:v>Law  (Article 15)</c:v>
                </c:pt>
                <c:pt idx="4">
                  <c:v>Marriage and Family Life (Article 16)</c:v>
                </c:pt>
                <c:pt idx="5">
                  <c:v>Committee Meetings (Article 20)</c:v>
                </c:pt>
                <c:pt idx="6">
                  <c:v>Committee Reports (Article 21)</c:v>
                </c:pt>
                <c:pt idx="7">
                  <c:v>Disputes and Arbitration (Article 29)</c:v>
                </c:pt>
                <c:pt idx="8">
                  <c:v>No Reservations</c:v>
                </c:pt>
                <c:pt idx="9">
                  <c:v>Not Ratified</c:v>
                </c:pt>
              </c:strCache>
            </c:strRef>
          </c:cat>
          <c:val>
            <c:numRef>
              <c:f>Sheet3!$B$2:$B$11</c:f>
              <c:numCache>
                <c:formatCode>General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</c:v>
                </c:pt>
                <c:pt idx="3">
                  <c:v>7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  <c:pt idx="7">
                  <c:v>13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B-4E46-938C-2A641F3A75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21623080"/>
        <c:axId val="-2121622728"/>
      </c:barChart>
      <c:catAx>
        <c:axId val="-21216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622728"/>
        <c:crosses val="autoZero"/>
        <c:auto val="1"/>
        <c:lblAlgn val="ctr"/>
        <c:lblOffset val="100"/>
        <c:noMultiLvlLbl val="0"/>
      </c:catAx>
      <c:valAx>
        <c:axId val="-2121622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62308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Countries with Reservations on</a:t>
            </a:r>
            <a:r>
              <a:rPr lang="en-US" baseline="0" dirty="0"/>
              <a:t> CEDAW Articles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581172869361301E-2"/>
          <c:y val="9.7148992757757194E-2"/>
          <c:w val="0.94741882713063896"/>
          <c:h val="0.810137431594528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5"/>
        <c:overlap val="100"/>
        <c:axId val="2037392264"/>
        <c:axId val="-2143056248"/>
      </c:barChart>
      <c:catAx>
        <c:axId val="203739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056248"/>
        <c:crosses val="autoZero"/>
        <c:auto val="1"/>
        <c:lblAlgn val="ctr"/>
        <c:lblOffset val="100"/>
        <c:noMultiLvlLbl val="0"/>
      </c:catAx>
      <c:valAx>
        <c:axId val="-2143056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392264"/>
        <c:crosses val="autoZero"/>
        <c:crossBetween val="between"/>
      </c:valAx>
      <c:spPr>
        <a:noFill/>
        <a:ln w="25400"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Percentage of girls and women aged 15 to 49 who have undergone FGM/C, 2004-2015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girls and women aged 15 to 49 who have undergone FGM/C, 2004-2015</c:v>
                </c:pt>
              </c:strCache>
            </c:strRef>
          </c:tx>
          <c:spPr>
            <a:solidFill>
              <a:srgbClr val="F15D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Iraq</c:v>
                </c:pt>
                <c:pt idx="1">
                  <c:v>Yemen</c:v>
                </c:pt>
                <c:pt idx="2">
                  <c:v>Egypt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19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A-4140-A6F5-404F81F9A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561096"/>
        <c:axId val="481564704"/>
      </c:barChart>
      <c:catAx>
        <c:axId val="48156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4704"/>
        <c:crosses val="autoZero"/>
        <c:auto val="1"/>
        <c:lblAlgn val="ctr"/>
        <c:lblOffset val="100"/>
        <c:noMultiLvlLbl val="0"/>
      </c:catAx>
      <c:valAx>
        <c:axId val="4815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EBDEA-693E-41C9-8499-0AB38033E20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662A54-682E-4AF0-A68E-36772A2DDAAA}">
      <dgm:prSet/>
      <dgm:spPr>
        <a:solidFill>
          <a:srgbClr val="DCE4E9"/>
        </a:solidFill>
        <a:ln>
          <a:solidFill>
            <a:srgbClr val="DCE4E9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11 countries with reservations </a:t>
          </a:r>
          <a:r>
            <a:rPr lang="en-US" dirty="0">
              <a:solidFill>
                <a:schemeClr val="tx1"/>
              </a:solidFill>
            </a:rPr>
            <a:t>to</a:t>
          </a:r>
        </a:p>
        <a:p>
          <a:r>
            <a:rPr lang="en-US" b="1" u="none" dirty="0">
              <a:solidFill>
                <a:schemeClr val="tx1"/>
              </a:solidFill>
            </a:rPr>
            <a:t>CEDAW Article 9 on Nationality  </a:t>
          </a:r>
          <a:endParaRPr lang="en-GB" b="1" u="none" dirty="0">
            <a:solidFill>
              <a:schemeClr val="tx1"/>
            </a:solidFill>
          </a:endParaRPr>
        </a:p>
      </dgm:t>
    </dgm:pt>
    <dgm:pt modelId="{DB6EC053-B567-4909-8A07-0150E2DE9D90}" type="parTrans" cxnId="{B4081925-9AD6-488C-A982-183C69EBBABF}">
      <dgm:prSet/>
      <dgm:spPr/>
      <dgm:t>
        <a:bodyPr/>
        <a:lstStyle/>
        <a:p>
          <a:endParaRPr lang="en-US"/>
        </a:p>
      </dgm:t>
    </dgm:pt>
    <dgm:pt modelId="{5F94455D-39BC-4FDB-BF3F-FF83241CD5E9}" type="sibTrans" cxnId="{B4081925-9AD6-488C-A982-183C69EBBABF}">
      <dgm:prSet/>
      <dgm:spPr/>
      <dgm:t>
        <a:bodyPr/>
        <a:lstStyle/>
        <a:p>
          <a:endParaRPr lang="en-US"/>
        </a:p>
      </dgm:t>
    </dgm:pt>
    <dgm:pt modelId="{8437F6C9-FCAC-4534-B8F1-62733D2BCA34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Algeria</a:t>
          </a:r>
        </a:p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Bahrain</a:t>
          </a:r>
        </a:p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Iraq</a:t>
          </a:r>
          <a:endParaRPr lang="en-GB" sz="1050" dirty="0">
            <a:solidFill>
              <a:schemeClr val="tx1"/>
            </a:solidFill>
          </a:endParaRPr>
        </a:p>
      </dgm:t>
    </dgm:pt>
    <dgm:pt modelId="{EDBBA36A-A57B-4EB0-BD52-54AFDA8B2D50}" type="parTrans" cxnId="{E5229974-CC14-4496-A8CE-6F713808D128}">
      <dgm:prSet/>
      <dgm:spPr/>
      <dgm:t>
        <a:bodyPr/>
        <a:lstStyle/>
        <a:p>
          <a:endParaRPr lang="en-US"/>
        </a:p>
      </dgm:t>
    </dgm:pt>
    <dgm:pt modelId="{E5D88A31-6657-4DEF-BF38-01A26B6BB072}" type="sibTrans" cxnId="{E5229974-CC14-4496-A8CE-6F713808D128}">
      <dgm:prSet/>
      <dgm:spPr/>
      <dgm:t>
        <a:bodyPr/>
        <a:lstStyle/>
        <a:p>
          <a:endParaRPr lang="en-US"/>
        </a:p>
      </dgm:t>
    </dgm:pt>
    <dgm:pt modelId="{6C8EADE0-3506-4A67-9D0E-5A38DEA98632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Kuwait</a:t>
          </a:r>
          <a:endParaRPr lang="en-GB" sz="1200" dirty="0">
            <a:solidFill>
              <a:schemeClr val="tx1"/>
            </a:solidFill>
          </a:endParaRPr>
        </a:p>
      </dgm:t>
    </dgm:pt>
    <dgm:pt modelId="{2E38B60B-19F6-4174-BCA3-F501B465D344}" type="parTrans" cxnId="{0EC4FDAC-98AF-4AB3-8811-50410A0FAF2A}">
      <dgm:prSet/>
      <dgm:spPr/>
      <dgm:t>
        <a:bodyPr/>
        <a:lstStyle/>
        <a:p>
          <a:endParaRPr lang="en-US"/>
        </a:p>
      </dgm:t>
    </dgm:pt>
    <dgm:pt modelId="{21811296-E302-4BF8-A9CC-9A1AD50024B0}" type="sibTrans" cxnId="{0EC4FDAC-98AF-4AB3-8811-50410A0FAF2A}">
      <dgm:prSet/>
      <dgm:spPr/>
      <dgm:t>
        <a:bodyPr/>
        <a:lstStyle/>
        <a:p>
          <a:endParaRPr lang="en-US"/>
        </a:p>
      </dgm:t>
    </dgm:pt>
    <dgm:pt modelId="{4E86F79E-5040-4205-85A0-F09393B0FA21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Saudi Arabia</a:t>
          </a:r>
          <a:endParaRPr lang="en-GB" sz="1200" dirty="0">
            <a:solidFill>
              <a:schemeClr val="tx1"/>
            </a:solidFill>
          </a:endParaRPr>
        </a:p>
      </dgm:t>
    </dgm:pt>
    <dgm:pt modelId="{2894C64D-D061-43BB-8789-BA55C2A02F7C}" type="parTrans" cxnId="{388E462A-B8FB-4032-9313-BE89CB2D9EA4}">
      <dgm:prSet/>
      <dgm:spPr/>
      <dgm:t>
        <a:bodyPr/>
        <a:lstStyle/>
        <a:p>
          <a:endParaRPr lang="en-US"/>
        </a:p>
      </dgm:t>
    </dgm:pt>
    <dgm:pt modelId="{7CC830C3-7588-4760-9E47-96C86161C176}" type="sibTrans" cxnId="{388E462A-B8FB-4032-9313-BE89CB2D9EA4}">
      <dgm:prSet/>
      <dgm:spPr/>
      <dgm:t>
        <a:bodyPr/>
        <a:lstStyle/>
        <a:p>
          <a:endParaRPr lang="en-US"/>
        </a:p>
      </dgm:t>
    </dgm:pt>
    <dgm:pt modelId="{6737FD56-4AC8-45AF-8F06-76E5766BD271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Syria</a:t>
          </a:r>
          <a:endParaRPr lang="en-GB" sz="1200" dirty="0">
            <a:solidFill>
              <a:schemeClr val="tx1"/>
            </a:solidFill>
          </a:endParaRPr>
        </a:p>
      </dgm:t>
    </dgm:pt>
    <dgm:pt modelId="{7B2E214F-1DAD-49AA-9911-71CB372E5A9C}" type="parTrans" cxnId="{DDD7CA85-F056-4A30-9DF3-765E8E7CC98D}">
      <dgm:prSet/>
      <dgm:spPr/>
      <dgm:t>
        <a:bodyPr/>
        <a:lstStyle/>
        <a:p>
          <a:endParaRPr lang="en-US"/>
        </a:p>
      </dgm:t>
    </dgm:pt>
    <dgm:pt modelId="{625A7E24-DC0C-421F-B266-3B0263EF6294}" type="sibTrans" cxnId="{DDD7CA85-F056-4A30-9DF3-765E8E7CC98D}">
      <dgm:prSet/>
      <dgm:spPr/>
      <dgm:t>
        <a:bodyPr/>
        <a:lstStyle/>
        <a:p>
          <a:endParaRPr lang="en-US"/>
        </a:p>
      </dgm:t>
    </dgm:pt>
    <dgm:pt modelId="{6AD4F482-CA82-438C-88A0-830634911E6C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UAE</a:t>
          </a:r>
          <a:endParaRPr lang="en-GB" sz="1200" dirty="0">
            <a:solidFill>
              <a:schemeClr val="tx1"/>
            </a:solidFill>
          </a:endParaRPr>
        </a:p>
      </dgm:t>
    </dgm:pt>
    <dgm:pt modelId="{04E240C1-C122-4767-BBEF-05E007E7E883}" type="parTrans" cxnId="{813D1549-5064-4AED-B951-12C91F80B3EA}">
      <dgm:prSet/>
      <dgm:spPr/>
      <dgm:t>
        <a:bodyPr/>
        <a:lstStyle/>
        <a:p>
          <a:endParaRPr lang="en-US"/>
        </a:p>
      </dgm:t>
    </dgm:pt>
    <dgm:pt modelId="{6E5BA198-6183-428A-810C-883C01714F2B}" type="sibTrans" cxnId="{813D1549-5064-4AED-B951-12C91F80B3EA}">
      <dgm:prSet/>
      <dgm:spPr/>
      <dgm:t>
        <a:bodyPr/>
        <a:lstStyle/>
        <a:p>
          <a:endParaRPr lang="en-US"/>
        </a:p>
      </dgm:t>
    </dgm:pt>
    <dgm:pt modelId="{8186658B-AE54-46F8-BFA3-3CD59D35B046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Lebanon</a:t>
          </a:r>
          <a:endParaRPr lang="en-GB" sz="1200" dirty="0">
            <a:solidFill>
              <a:schemeClr val="tx1"/>
            </a:solidFill>
          </a:endParaRPr>
        </a:p>
      </dgm:t>
    </dgm:pt>
    <dgm:pt modelId="{F7B943C0-6AF9-47C2-A8A8-35D01D309D3E}" type="parTrans" cxnId="{93868AD7-B712-402E-817E-49F0CAEF02A2}">
      <dgm:prSet/>
      <dgm:spPr/>
      <dgm:t>
        <a:bodyPr/>
        <a:lstStyle/>
        <a:p>
          <a:endParaRPr lang="en-US"/>
        </a:p>
      </dgm:t>
    </dgm:pt>
    <dgm:pt modelId="{5CD54CEB-BECD-4DED-BFBA-497A0CF5BDDB}" type="sibTrans" cxnId="{93868AD7-B712-402E-817E-49F0CAEF02A2}">
      <dgm:prSet/>
      <dgm:spPr/>
      <dgm:t>
        <a:bodyPr/>
        <a:lstStyle/>
        <a:p>
          <a:endParaRPr lang="en-US"/>
        </a:p>
      </dgm:t>
    </dgm:pt>
    <dgm:pt modelId="{7B47C14A-7B91-48DB-8728-2AD87A37B643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Morocco</a:t>
          </a:r>
          <a:endParaRPr lang="en-GB" sz="1200" dirty="0">
            <a:solidFill>
              <a:schemeClr val="tx1"/>
            </a:solidFill>
          </a:endParaRPr>
        </a:p>
      </dgm:t>
    </dgm:pt>
    <dgm:pt modelId="{A838DC6C-FEC5-450F-AC6E-C42920BBC9B0}" type="parTrans" cxnId="{F595B64D-A51C-4707-9705-0C439805D78E}">
      <dgm:prSet/>
      <dgm:spPr/>
      <dgm:t>
        <a:bodyPr/>
        <a:lstStyle/>
        <a:p>
          <a:endParaRPr lang="en-US"/>
        </a:p>
      </dgm:t>
    </dgm:pt>
    <dgm:pt modelId="{C8AB7548-6C8B-4ADA-B1C7-2C1753A5F617}" type="sibTrans" cxnId="{F595B64D-A51C-4707-9705-0C439805D78E}">
      <dgm:prSet/>
      <dgm:spPr/>
      <dgm:t>
        <a:bodyPr/>
        <a:lstStyle/>
        <a:p>
          <a:endParaRPr lang="en-US"/>
        </a:p>
      </dgm:t>
    </dgm:pt>
    <dgm:pt modelId="{DE6D58B1-AD04-4AD3-91C3-E20BDF97AEC8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Oman</a:t>
          </a:r>
          <a:endParaRPr lang="en-GB" sz="1200" dirty="0">
            <a:solidFill>
              <a:schemeClr val="tx1"/>
            </a:solidFill>
          </a:endParaRPr>
        </a:p>
      </dgm:t>
    </dgm:pt>
    <dgm:pt modelId="{222C4EB6-AFFB-418C-BB3A-6EEFA73EB419}" type="parTrans" cxnId="{0BFF8AB6-B6CF-46A8-98EE-4E8E6D977A5D}">
      <dgm:prSet/>
      <dgm:spPr/>
      <dgm:t>
        <a:bodyPr/>
        <a:lstStyle/>
        <a:p>
          <a:endParaRPr lang="en-US"/>
        </a:p>
      </dgm:t>
    </dgm:pt>
    <dgm:pt modelId="{90FA1687-EA57-449A-8A01-4D4B65ACB01C}" type="sibTrans" cxnId="{0BFF8AB6-B6CF-46A8-98EE-4E8E6D977A5D}">
      <dgm:prSet/>
      <dgm:spPr/>
      <dgm:t>
        <a:bodyPr/>
        <a:lstStyle/>
        <a:p>
          <a:endParaRPr lang="en-US"/>
        </a:p>
      </dgm:t>
    </dgm:pt>
    <dgm:pt modelId="{7CF571DF-346E-4B13-9202-38A6D0AB1A59}">
      <dgm:prSet custT="1"/>
      <dgm:spPr>
        <a:solidFill>
          <a:srgbClr val="DCE4E9"/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</a:rPr>
            <a:t>Qatar</a:t>
          </a:r>
          <a:endParaRPr lang="en-GB" sz="1200" dirty="0">
            <a:solidFill>
              <a:schemeClr val="tx1"/>
            </a:solidFill>
          </a:endParaRPr>
        </a:p>
      </dgm:t>
    </dgm:pt>
    <dgm:pt modelId="{D9F3161D-A46F-4A65-B24D-DDF51E4F97F5}" type="parTrans" cxnId="{6E354047-DC0D-4290-8305-464A82132A11}">
      <dgm:prSet/>
      <dgm:spPr/>
      <dgm:t>
        <a:bodyPr/>
        <a:lstStyle/>
        <a:p>
          <a:endParaRPr lang="en-US"/>
        </a:p>
      </dgm:t>
    </dgm:pt>
    <dgm:pt modelId="{5A487F00-198B-4C3D-B6C4-2EDFD8308014}" type="sibTrans" cxnId="{6E354047-DC0D-4290-8305-464A82132A11}">
      <dgm:prSet/>
      <dgm:spPr/>
      <dgm:t>
        <a:bodyPr/>
        <a:lstStyle/>
        <a:p>
          <a:endParaRPr lang="en-US"/>
        </a:p>
      </dgm:t>
    </dgm:pt>
    <dgm:pt modelId="{37E58D3D-59FC-4147-B945-1A34AC8D416A}" type="pres">
      <dgm:prSet presAssocID="{30AEBDEA-693E-41C9-8499-0AB38033E207}" presName="Name0" presStyleCnt="0">
        <dgm:presLayoutVars>
          <dgm:dir/>
          <dgm:resizeHandles val="exact"/>
        </dgm:presLayoutVars>
      </dgm:prSet>
      <dgm:spPr/>
    </dgm:pt>
    <dgm:pt modelId="{DCAFB34B-D8E2-4F52-8B8C-1F088B8D04EA}" type="pres">
      <dgm:prSet presAssocID="{81662A54-682E-4AF0-A68E-36772A2DDAAA}" presName="node" presStyleLbl="node1" presStyleIdx="0" presStyleCnt="2">
        <dgm:presLayoutVars>
          <dgm:bulletEnabled val="1"/>
        </dgm:presLayoutVars>
      </dgm:prSet>
      <dgm:spPr/>
    </dgm:pt>
    <dgm:pt modelId="{ABE01E90-39E9-426C-A0C0-AC8516B6ED4D}" type="pres">
      <dgm:prSet presAssocID="{5F94455D-39BC-4FDB-BF3F-FF83241CD5E9}" presName="sibTrans" presStyleLbl="sibTrans2D1" presStyleIdx="0" presStyleCnt="1"/>
      <dgm:spPr/>
    </dgm:pt>
    <dgm:pt modelId="{452ECB0D-4CAA-4FB0-B9F1-3A1372F7336E}" type="pres">
      <dgm:prSet presAssocID="{5F94455D-39BC-4FDB-BF3F-FF83241CD5E9}" presName="connectorText" presStyleLbl="sibTrans2D1" presStyleIdx="0" presStyleCnt="1"/>
      <dgm:spPr/>
    </dgm:pt>
    <dgm:pt modelId="{E0502EE4-4E02-4062-9466-0009700AA3B4}" type="pres">
      <dgm:prSet presAssocID="{8437F6C9-FCAC-4534-B8F1-62733D2BCA34}" presName="node" presStyleLbl="node1" presStyleIdx="1" presStyleCnt="2">
        <dgm:presLayoutVars>
          <dgm:bulletEnabled val="1"/>
        </dgm:presLayoutVars>
      </dgm:prSet>
      <dgm:spPr/>
    </dgm:pt>
  </dgm:ptLst>
  <dgm:cxnLst>
    <dgm:cxn modelId="{F55B3442-CCED-43E9-8A51-D63D0A2B888C}" type="presOf" srcId="{7B47C14A-7B91-48DB-8728-2AD87A37B643}" destId="{E0502EE4-4E02-4062-9466-0009700AA3B4}" srcOrd="0" destOrd="3" presId="urn:microsoft.com/office/officeart/2005/8/layout/process1"/>
    <dgm:cxn modelId="{9CF8D4A5-61BB-4CB3-828E-43CFDD432516}" type="presOf" srcId="{30AEBDEA-693E-41C9-8499-0AB38033E207}" destId="{37E58D3D-59FC-4147-B945-1A34AC8D416A}" srcOrd="0" destOrd="0" presId="urn:microsoft.com/office/officeart/2005/8/layout/process1"/>
    <dgm:cxn modelId="{00DB62B6-7F87-44C4-A70A-B5ADE1A0415A}" type="presOf" srcId="{DE6D58B1-AD04-4AD3-91C3-E20BDF97AEC8}" destId="{E0502EE4-4E02-4062-9466-0009700AA3B4}" srcOrd="0" destOrd="4" presId="urn:microsoft.com/office/officeart/2005/8/layout/process1"/>
    <dgm:cxn modelId="{769A6CCB-8DA6-4C82-B263-F323E865672C}" type="presOf" srcId="{81662A54-682E-4AF0-A68E-36772A2DDAAA}" destId="{DCAFB34B-D8E2-4F52-8B8C-1F088B8D04EA}" srcOrd="0" destOrd="0" presId="urn:microsoft.com/office/officeart/2005/8/layout/process1"/>
    <dgm:cxn modelId="{E5229974-CC14-4496-A8CE-6F713808D128}" srcId="{30AEBDEA-693E-41C9-8499-0AB38033E207}" destId="{8437F6C9-FCAC-4534-B8F1-62733D2BCA34}" srcOrd="1" destOrd="0" parTransId="{EDBBA36A-A57B-4EB0-BD52-54AFDA8B2D50}" sibTransId="{E5D88A31-6657-4DEF-BF38-01A26B6BB072}"/>
    <dgm:cxn modelId="{6E354047-DC0D-4290-8305-464A82132A11}" srcId="{8437F6C9-FCAC-4534-B8F1-62733D2BCA34}" destId="{7CF571DF-346E-4B13-9202-38A6D0AB1A59}" srcOrd="4" destOrd="0" parTransId="{D9F3161D-A46F-4A65-B24D-DDF51E4F97F5}" sibTransId="{5A487F00-198B-4C3D-B6C4-2EDFD8308014}"/>
    <dgm:cxn modelId="{D095C2D9-A7B7-4101-8118-87DF6F1A915B}" type="presOf" srcId="{5F94455D-39BC-4FDB-BF3F-FF83241CD5E9}" destId="{ABE01E90-39E9-426C-A0C0-AC8516B6ED4D}" srcOrd="0" destOrd="0" presId="urn:microsoft.com/office/officeart/2005/8/layout/process1"/>
    <dgm:cxn modelId="{693FB713-E87B-4852-A411-CE8DEFEF0123}" type="presOf" srcId="{6AD4F482-CA82-438C-88A0-830634911E6C}" destId="{E0502EE4-4E02-4062-9466-0009700AA3B4}" srcOrd="0" destOrd="8" presId="urn:microsoft.com/office/officeart/2005/8/layout/process1"/>
    <dgm:cxn modelId="{813D1549-5064-4AED-B951-12C91F80B3EA}" srcId="{8437F6C9-FCAC-4534-B8F1-62733D2BCA34}" destId="{6AD4F482-CA82-438C-88A0-830634911E6C}" srcOrd="7" destOrd="0" parTransId="{04E240C1-C122-4767-BBEF-05E007E7E883}" sibTransId="{6E5BA198-6183-428A-810C-883C01714F2B}"/>
    <dgm:cxn modelId="{7362253C-11E7-40C8-88D3-16C05F52E701}" type="presOf" srcId="{6737FD56-4AC8-45AF-8F06-76E5766BD271}" destId="{E0502EE4-4E02-4062-9466-0009700AA3B4}" srcOrd="0" destOrd="7" presId="urn:microsoft.com/office/officeart/2005/8/layout/process1"/>
    <dgm:cxn modelId="{0BFF8AB6-B6CF-46A8-98EE-4E8E6D977A5D}" srcId="{8437F6C9-FCAC-4534-B8F1-62733D2BCA34}" destId="{DE6D58B1-AD04-4AD3-91C3-E20BDF97AEC8}" srcOrd="3" destOrd="0" parTransId="{222C4EB6-AFFB-418C-BB3A-6EEFA73EB419}" sibTransId="{90FA1687-EA57-449A-8A01-4D4B65ACB01C}"/>
    <dgm:cxn modelId="{388E462A-B8FB-4032-9313-BE89CB2D9EA4}" srcId="{8437F6C9-FCAC-4534-B8F1-62733D2BCA34}" destId="{4E86F79E-5040-4205-85A0-F09393B0FA21}" srcOrd="5" destOrd="0" parTransId="{2894C64D-D061-43BB-8789-BA55C2A02F7C}" sibTransId="{7CC830C3-7588-4760-9E47-96C86161C176}"/>
    <dgm:cxn modelId="{2FF33B69-320D-4F16-85C6-D42AF913FD6A}" type="presOf" srcId="{6C8EADE0-3506-4A67-9D0E-5A38DEA98632}" destId="{E0502EE4-4E02-4062-9466-0009700AA3B4}" srcOrd="0" destOrd="1" presId="urn:microsoft.com/office/officeart/2005/8/layout/process1"/>
    <dgm:cxn modelId="{DDD7CA85-F056-4A30-9DF3-765E8E7CC98D}" srcId="{8437F6C9-FCAC-4534-B8F1-62733D2BCA34}" destId="{6737FD56-4AC8-45AF-8F06-76E5766BD271}" srcOrd="6" destOrd="0" parTransId="{7B2E214F-1DAD-49AA-9911-71CB372E5A9C}" sibTransId="{625A7E24-DC0C-421F-B266-3B0263EF6294}"/>
    <dgm:cxn modelId="{F595B64D-A51C-4707-9705-0C439805D78E}" srcId="{8437F6C9-FCAC-4534-B8F1-62733D2BCA34}" destId="{7B47C14A-7B91-48DB-8728-2AD87A37B643}" srcOrd="2" destOrd="0" parTransId="{A838DC6C-FEC5-450F-AC6E-C42920BBC9B0}" sibTransId="{C8AB7548-6C8B-4ADA-B1C7-2C1753A5F617}"/>
    <dgm:cxn modelId="{F2C21F5A-1533-4C9C-8C47-CA209C8414C2}" type="presOf" srcId="{8186658B-AE54-46F8-BFA3-3CD59D35B046}" destId="{E0502EE4-4E02-4062-9466-0009700AA3B4}" srcOrd="0" destOrd="2" presId="urn:microsoft.com/office/officeart/2005/8/layout/process1"/>
    <dgm:cxn modelId="{720648CA-BC02-4C2F-8ABA-B799393DF6DD}" type="presOf" srcId="{5F94455D-39BC-4FDB-BF3F-FF83241CD5E9}" destId="{452ECB0D-4CAA-4FB0-B9F1-3A1372F7336E}" srcOrd="1" destOrd="0" presId="urn:microsoft.com/office/officeart/2005/8/layout/process1"/>
    <dgm:cxn modelId="{93868AD7-B712-402E-817E-49F0CAEF02A2}" srcId="{8437F6C9-FCAC-4534-B8F1-62733D2BCA34}" destId="{8186658B-AE54-46F8-BFA3-3CD59D35B046}" srcOrd="1" destOrd="0" parTransId="{F7B943C0-6AF9-47C2-A8A8-35D01D309D3E}" sibTransId="{5CD54CEB-BECD-4DED-BFBA-497A0CF5BDDB}"/>
    <dgm:cxn modelId="{D1C4573C-F1F4-46B5-AB25-23ED92E57DA3}" type="presOf" srcId="{4E86F79E-5040-4205-85A0-F09393B0FA21}" destId="{E0502EE4-4E02-4062-9466-0009700AA3B4}" srcOrd="0" destOrd="6" presId="urn:microsoft.com/office/officeart/2005/8/layout/process1"/>
    <dgm:cxn modelId="{1D8430AE-71BE-4F5E-9B0A-9B1E90C7C32C}" type="presOf" srcId="{8437F6C9-FCAC-4534-B8F1-62733D2BCA34}" destId="{E0502EE4-4E02-4062-9466-0009700AA3B4}" srcOrd="0" destOrd="0" presId="urn:microsoft.com/office/officeart/2005/8/layout/process1"/>
    <dgm:cxn modelId="{A20E85FA-D524-4803-941A-0A4C044D9C0B}" type="presOf" srcId="{7CF571DF-346E-4B13-9202-38A6D0AB1A59}" destId="{E0502EE4-4E02-4062-9466-0009700AA3B4}" srcOrd="0" destOrd="5" presId="urn:microsoft.com/office/officeart/2005/8/layout/process1"/>
    <dgm:cxn modelId="{0EC4FDAC-98AF-4AB3-8811-50410A0FAF2A}" srcId="{8437F6C9-FCAC-4534-B8F1-62733D2BCA34}" destId="{6C8EADE0-3506-4A67-9D0E-5A38DEA98632}" srcOrd="0" destOrd="0" parTransId="{2E38B60B-19F6-4174-BCA3-F501B465D344}" sibTransId="{21811296-E302-4BF8-A9CC-9A1AD50024B0}"/>
    <dgm:cxn modelId="{B4081925-9AD6-488C-A982-183C69EBBABF}" srcId="{30AEBDEA-693E-41C9-8499-0AB38033E207}" destId="{81662A54-682E-4AF0-A68E-36772A2DDAAA}" srcOrd="0" destOrd="0" parTransId="{DB6EC053-B567-4909-8A07-0150E2DE9D90}" sibTransId="{5F94455D-39BC-4FDB-BF3F-FF83241CD5E9}"/>
    <dgm:cxn modelId="{A0CFB6E0-E2BE-48CC-A5BC-73081AAC3161}" type="presParOf" srcId="{37E58D3D-59FC-4147-B945-1A34AC8D416A}" destId="{DCAFB34B-D8E2-4F52-8B8C-1F088B8D04EA}" srcOrd="0" destOrd="0" presId="urn:microsoft.com/office/officeart/2005/8/layout/process1"/>
    <dgm:cxn modelId="{C6D3FB6A-324A-4D77-B99E-CC5EBF8B9395}" type="presParOf" srcId="{37E58D3D-59FC-4147-B945-1A34AC8D416A}" destId="{ABE01E90-39E9-426C-A0C0-AC8516B6ED4D}" srcOrd="1" destOrd="0" presId="urn:microsoft.com/office/officeart/2005/8/layout/process1"/>
    <dgm:cxn modelId="{F8B14961-6A63-4689-9143-DE59D72E1008}" type="presParOf" srcId="{ABE01E90-39E9-426C-A0C0-AC8516B6ED4D}" destId="{452ECB0D-4CAA-4FB0-B9F1-3A1372F7336E}" srcOrd="0" destOrd="0" presId="urn:microsoft.com/office/officeart/2005/8/layout/process1"/>
    <dgm:cxn modelId="{DD795DE6-49C0-4DF6-B531-634534787247}" type="presParOf" srcId="{37E58D3D-59FC-4147-B945-1A34AC8D416A}" destId="{E0502EE4-4E02-4062-9466-0009700AA3B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FB34B-D8E2-4F52-8B8C-1F088B8D04EA}">
      <dsp:nvSpPr>
        <dsp:cNvPr id="0" name=""/>
        <dsp:cNvSpPr/>
      </dsp:nvSpPr>
      <dsp:spPr>
        <a:xfrm>
          <a:off x="564" y="82786"/>
          <a:ext cx="1203653" cy="2396813"/>
        </a:xfrm>
        <a:prstGeom prst="roundRect">
          <a:avLst>
            <a:gd name="adj" fmla="val 10000"/>
          </a:avLst>
        </a:prstGeom>
        <a:solidFill>
          <a:srgbClr val="DCE4E9"/>
        </a:solidFill>
        <a:ln w="12700" cap="flat" cmpd="sng" algn="ctr">
          <a:solidFill>
            <a:srgbClr val="DCE4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11 countries with reservations </a:t>
          </a:r>
          <a:r>
            <a:rPr lang="en-US" sz="1500" kern="1200" dirty="0">
              <a:solidFill>
                <a:schemeClr val="tx1"/>
              </a:solidFill>
            </a:rPr>
            <a:t>to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 dirty="0">
              <a:solidFill>
                <a:schemeClr val="tx1"/>
              </a:solidFill>
            </a:rPr>
            <a:t>CEDAW Article 9 on Nationality  </a:t>
          </a:r>
          <a:endParaRPr lang="en-GB" sz="1500" b="1" u="none" kern="1200" dirty="0">
            <a:solidFill>
              <a:schemeClr val="tx1"/>
            </a:solidFill>
          </a:endParaRPr>
        </a:p>
      </dsp:txBody>
      <dsp:txXfrm>
        <a:off x="35818" y="118040"/>
        <a:ext cx="1133145" cy="2326305"/>
      </dsp:txXfrm>
    </dsp:sp>
    <dsp:sp modelId="{ABE01E90-39E9-426C-A0C0-AC8516B6ED4D}">
      <dsp:nvSpPr>
        <dsp:cNvPr id="0" name=""/>
        <dsp:cNvSpPr/>
      </dsp:nvSpPr>
      <dsp:spPr>
        <a:xfrm>
          <a:off x="1324583" y="1131940"/>
          <a:ext cx="255174" cy="298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24583" y="1191641"/>
        <a:ext cx="178622" cy="179104"/>
      </dsp:txXfrm>
    </dsp:sp>
    <dsp:sp modelId="{E0502EE4-4E02-4062-9466-0009700AA3B4}">
      <dsp:nvSpPr>
        <dsp:cNvPr id="0" name=""/>
        <dsp:cNvSpPr/>
      </dsp:nvSpPr>
      <dsp:spPr>
        <a:xfrm>
          <a:off x="1685679" y="82786"/>
          <a:ext cx="1203653" cy="2396813"/>
        </a:xfrm>
        <a:prstGeom prst="roundRect">
          <a:avLst>
            <a:gd name="adj" fmla="val 10000"/>
          </a:avLst>
        </a:prstGeom>
        <a:solidFill>
          <a:srgbClr val="DCE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Algeria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Bahrain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Iraq</a:t>
          </a:r>
          <a:endParaRPr lang="en-GB" sz="105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Kuwait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Lebanon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Morocco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Oman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Qatar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Saudi Arabia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Syria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UAE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720933" y="118040"/>
        <a:ext cx="1133145" cy="232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0.82581</cdr:x>
      <cdr:y>0.74696</cdr:y>
    </cdr:from>
    <cdr:to>
      <cdr:x>0.85649</cdr:x>
      <cdr:y>0.78103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61861" y="4044735"/>
          <a:ext cx="266057" cy="18452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0.16325</cdr:x>
      <cdr:y>0.2605</cdr:y>
    </cdr:from>
    <cdr:to>
      <cdr:x>0.18919</cdr:x>
      <cdr:y>0.28646</cdr:y>
    </cdr:to>
    <cdr:pic>
      <cdr:nvPicPr>
        <cdr:cNvPr id="2" name="Picture 1" descr="https://upload.wikimedia.org/wikipedia/commons/thumb/7/77/Flag_of_Algeria.svg/23px-Flag_of_Alge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2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85187" y="1539666"/>
          <a:ext cx="235993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0.34486</cdr:x>
      <cdr:y>0.47204</cdr:y>
    </cdr:from>
    <cdr:to>
      <cdr:x>0.3708</cdr:x>
      <cdr:y>0.49801</cdr:y>
    </cdr:to>
    <cdr:pic>
      <cdr:nvPicPr>
        <cdr:cNvPr id="3" name="Picture 2" descr="https://upload.wikimedia.org/wikipedia/commons/thumb/7/77/Flag_of_Algeria.svg/23px-Flag_of_Alge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2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37364" y="2789978"/>
          <a:ext cx="235992" cy="15349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0.43551</cdr:x>
      <cdr:y>0.27451</cdr:y>
    </cdr:from>
    <cdr:to>
      <cdr:x>0.46145</cdr:x>
      <cdr:y>0.30047</cdr:y>
    </cdr:to>
    <cdr:pic>
      <cdr:nvPicPr>
        <cdr:cNvPr id="4" name="Picture 3" descr="https://upload.wikimedia.org/wikipedia/commons/thumb/7/77/Flag_of_Algeria.svg/23px-Flag_of_Alge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2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62072" y="1622478"/>
          <a:ext cx="235992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0.70045</cdr:x>
      <cdr:y>0.15479</cdr:y>
    </cdr:from>
    <cdr:to>
      <cdr:x>0.72639</cdr:x>
      <cdr:y>0.18076</cdr:y>
    </cdr:to>
    <cdr:pic>
      <cdr:nvPicPr>
        <cdr:cNvPr id="5" name="Picture 4" descr="https://upload.wikimedia.org/wikipedia/commons/thumb/7/77/Flag_of_Algeria.svg/23px-Flag_of_Alge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2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72382" y="914892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0.06987</cdr:x>
      <cdr:y>0.39857</cdr:y>
    </cdr:from>
    <cdr:to>
      <cdr:x>0.09581</cdr:x>
      <cdr:y>0.4228</cdr:y>
    </cdr:to>
    <cdr:pic>
      <cdr:nvPicPr>
        <cdr:cNvPr id="6" name="Picture 5" descr="https://upload.wikimedia.org/wikipedia/commons/thumb/2/2c/Flag_of_Bahrain.svg/23px-Flag_of_Bahrai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5663" y="2355737"/>
          <a:ext cx="235993" cy="14321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0.16103</cdr:x>
      <cdr:y>0.28646</cdr:y>
    </cdr:from>
    <cdr:to>
      <cdr:x>0.18697</cdr:x>
      <cdr:y>0.31069</cdr:y>
    </cdr:to>
    <cdr:pic>
      <cdr:nvPicPr>
        <cdr:cNvPr id="7" name="Picture 6" descr="https://upload.wikimedia.org/wikipedia/commons/thumb/2/2c/Flag_of_Bahrain.svg/23px-Flag_of_Bahrai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65012" y="1693102"/>
          <a:ext cx="235992" cy="14321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0.34645</cdr:x>
      <cdr:y>0.50156</cdr:y>
    </cdr:from>
    <cdr:to>
      <cdr:x>0.37239</cdr:x>
      <cdr:y>0.52313</cdr:y>
    </cdr:to>
    <cdr:pic>
      <cdr:nvPicPr>
        <cdr:cNvPr id="8" name="Picture 7" descr="https://upload.wikimedia.org/wikipedia/commons/thumb/2/2c/Flag_of_Bahrain.svg/23px-Flag_of_Bahrai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1829" y="2964455"/>
          <a:ext cx="235992" cy="12748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0.43551</cdr:x>
      <cdr:y>0.30447</cdr:y>
    </cdr:from>
    <cdr:to>
      <cdr:x>0.46145</cdr:x>
      <cdr:y>0.32871</cdr:y>
    </cdr:to>
    <cdr:pic>
      <cdr:nvPicPr>
        <cdr:cNvPr id="9" name="Picture 8" descr="https://upload.wikimedia.org/wikipedia/commons/thumb/2/2c/Flag_of_Bahrain.svg/23px-Flag_of_Bahrai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62072" y="1799556"/>
          <a:ext cx="235992" cy="1432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0.18529</cdr:y>
    </cdr:from>
    <cdr:to>
      <cdr:x>0.7278</cdr:x>
      <cdr:y>0.20953</cdr:y>
    </cdr:to>
    <cdr:pic>
      <cdr:nvPicPr>
        <cdr:cNvPr id="10" name="Picture 9" descr="https://upload.wikimedia.org/wikipedia/commons/thumb/2/2c/Flag_of_Bahrain.svg/23px-Flag_of_Bahrai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1095161"/>
          <a:ext cx="235992" cy="1432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0.06987</cdr:x>
      <cdr:y>0.42753</cdr:y>
    </cdr:from>
    <cdr:to>
      <cdr:x>0.09581</cdr:x>
      <cdr:y>0.4535</cdr:y>
    </cdr:to>
    <cdr:pic>
      <cdr:nvPicPr>
        <cdr:cNvPr id="11" name="Picture 10" descr="https://upload.wikimedia.org/wikipedia/commons/thumb/f/fe/Flag_of_Egypt.svg/23px-Flag_of_Egyp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5663" y="2526905"/>
          <a:ext cx="235993" cy="15349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0.43463</cdr:x>
      <cdr:y>0.33389</cdr:y>
    </cdr:from>
    <cdr:to>
      <cdr:x>0.46056</cdr:x>
      <cdr:y>0.35986</cdr:y>
    </cdr:to>
    <cdr:pic>
      <cdr:nvPicPr>
        <cdr:cNvPr id="13" name="Picture 12" descr="https://upload.wikimedia.org/wikipedia/commons/thumb/f/fe/Flag_of_Egypt.svg/23px-Flag_of_Egyp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54066" y="1973442"/>
          <a:ext cx="23590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0.7004</cdr:x>
      <cdr:y>0.21389</cdr:y>
    </cdr:from>
    <cdr:to>
      <cdr:x>0.72634</cdr:x>
      <cdr:y>0.23986</cdr:y>
    </cdr:to>
    <cdr:pic>
      <cdr:nvPicPr>
        <cdr:cNvPr id="14" name="Picture 13" descr="https://upload.wikimedia.org/wikipedia/commons/thumb/f/fe/Flag_of_Egypt.svg/23px-Flag_of_Egyp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71927" y="1264201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0.06987</cdr:x>
      <cdr:y>0.45839</cdr:y>
    </cdr:from>
    <cdr:to>
      <cdr:x>0.09581</cdr:x>
      <cdr:y>0.48436</cdr:y>
    </cdr:to>
    <cdr:pic>
      <cdr:nvPicPr>
        <cdr:cNvPr id="15" name="Picture 14" descr="https://upload.wikimedia.org/wikipedia/commons/thumb/f/f6/Flag_of_Iraq.svg/23px-Flag_of_Iraq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7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5663" y="2709302"/>
          <a:ext cx="235993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0.16225</cdr:x>
      <cdr:y>0.31709</cdr:y>
    </cdr:from>
    <cdr:to>
      <cdr:x>0.18818</cdr:x>
      <cdr:y>0.34305</cdr:y>
    </cdr:to>
    <cdr:pic>
      <cdr:nvPicPr>
        <cdr:cNvPr id="16" name="Picture 15" descr="https://upload.wikimedia.org/wikipedia/commons/thumb/f/f6/Flag_of_Iraq.svg/23px-Flag_of_Iraq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7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76058" y="1874161"/>
          <a:ext cx="235901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0.43489</cdr:x>
      <cdr:y>0.36384</cdr:y>
    </cdr:from>
    <cdr:to>
      <cdr:x>0.46083</cdr:x>
      <cdr:y>0.3898</cdr:y>
    </cdr:to>
    <cdr:pic>
      <cdr:nvPicPr>
        <cdr:cNvPr id="17" name="Picture 16" descr="https://upload.wikimedia.org/wikipedia/commons/thumb/f/f6/Flag_of_Iraq.svg/23px-Flag_of_Iraq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7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56477" y="2150492"/>
          <a:ext cx="235992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0.23905</cdr:y>
    </cdr:from>
    <cdr:to>
      <cdr:x>0.7278</cdr:x>
      <cdr:y>0.26502</cdr:y>
    </cdr:to>
    <cdr:pic>
      <cdr:nvPicPr>
        <cdr:cNvPr id="18" name="Picture 17" descr="https://upload.wikimedia.org/wikipedia/commons/thumb/f/f6/Flag_of_Iraq.svg/23px-Flag_of_Iraq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7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1412880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0.2496</cdr:x>
      <cdr:y>0.79369</cdr:y>
    </cdr:from>
    <cdr:to>
      <cdr:x>0.27554</cdr:x>
      <cdr:y>0.81446</cdr:y>
    </cdr:to>
    <cdr:pic>
      <cdr:nvPicPr>
        <cdr:cNvPr id="19" name="Picture 18" descr="https://upload.wikimedia.org/wikipedia/commons/thumb/c/c0/Flag_of_Jordan.svg/23px-Flag_of_Jord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8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70735" y="4691070"/>
          <a:ext cx="235992" cy="1227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0.52284</cdr:x>
      <cdr:y>0.80041</cdr:y>
    </cdr:from>
    <cdr:to>
      <cdr:x>0.54878</cdr:x>
      <cdr:y>0.82118</cdr:y>
    </cdr:to>
    <cdr:pic>
      <cdr:nvPicPr>
        <cdr:cNvPr id="20" name="Picture 19" descr="https://upload.wikimedia.org/wikipedia/commons/thumb/c/c0/Flag_of_Jordan.svg/23px-Flag_of_Jord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8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56590" y="4730826"/>
          <a:ext cx="235992" cy="1227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0.61242</cdr:x>
      <cdr:y>0.80495</cdr:y>
    </cdr:from>
    <cdr:to>
      <cdr:x>0.63836</cdr:x>
      <cdr:y>0.82572</cdr:y>
    </cdr:to>
    <cdr:pic>
      <cdr:nvPicPr>
        <cdr:cNvPr id="21" name="Picture 20" descr="https://upload.wikimedia.org/wikipedia/commons/thumb/c/c0/Flag_of_Jordan.svg/23px-Flag_of_Jord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8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1593" y="4757640"/>
          <a:ext cx="235992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0.16225</cdr:x>
      <cdr:y>0.3475</cdr:y>
    </cdr:from>
    <cdr:to>
      <cdr:x>0.18818</cdr:x>
      <cdr:y>0.36827</cdr:y>
    </cdr:to>
    <cdr:pic>
      <cdr:nvPicPr>
        <cdr:cNvPr id="22" name="Picture 21" descr="https://upload.wikimedia.org/wikipedia/commons/thumb/a/aa/Flag_of_Kuwait.svg/23px-Flag_of_Kuwai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9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76058" y="2053899"/>
          <a:ext cx="235901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0.4356</cdr:x>
      <cdr:y>0.3924</cdr:y>
    </cdr:from>
    <cdr:to>
      <cdr:x>0.46153</cdr:x>
      <cdr:y>0.41317</cdr:y>
    </cdr:to>
    <cdr:pic>
      <cdr:nvPicPr>
        <cdr:cNvPr id="23" name="Picture 22" descr="https://upload.wikimedia.org/wikipedia/commons/thumb/a/aa/Flag_of_Kuwait.svg/23px-Flag_of_Kuwai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9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62936" y="2319295"/>
          <a:ext cx="235901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0.26946</cdr:y>
    </cdr:from>
    <cdr:to>
      <cdr:x>0.7278</cdr:x>
      <cdr:y>0.29024</cdr:y>
    </cdr:to>
    <cdr:pic>
      <cdr:nvPicPr>
        <cdr:cNvPr id="24" name="Picture 23" descr="https://upload.wikimedia.org/wikipedia/commons/thumb/a/aa/Flag_of_Kuwait.svg/23px-Flag_of_Kuwait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9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1592618"/>
          <a:ext cx="235992" cy="1228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0.16225</cdr:x>
      <cdr:y>0.37561</cdr:y>
    </cdr:from>
    <cdr:to>
      <cdr:x>0.18818</cdr:x>
      <cdr:y>0.40157</cdr:y>
    </cdr:to>
    <cdr:pic>
      <cdr:nvPicPr>
        <cdr:cNvPr id="25" name="Picture 24" descr="https://upload.wikimedia.org/wikipedia/commons/thumb/5/59/Flag_of_Lebanon.svg/23px-Flag_of_Lebano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A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76058" y="2220042"/>
          <a:ext cx="235901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0.4356</cdr:x>
      <cdr:y>0.41577</cdr:y>
    </cdr:from>
    <cdr:to>
      <cdr:x>0.46153</cdr:x>
      <cdr:y>0.44174</cdr:y>
    </cdr:to>
    <cdr:pic>
      <cdr:nvPicPr>
        <cdr:cNvPr id="26" name="Picture 25" descr="https://upload.wikimedia.org/wikipedia/commons/thumb/5/59/Flag_of_Lebanon.svg/23px-Flag_of_Lebano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A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62936" y="2457423"/>
          <a:ext cx="235901" cy="15349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0.29721</cdr:y>
    </cdr:from>
    <cdr:to>
      <cdr:x>0.7278</cdr:x>
      <cdr:y>0.32317</cdr:y>
    </cdr:to>
    <cdr:pic>
      <cdr:nvPicPr>
        <cdr:cNvPr id="27" name="Picture 26" descr="https://upload.wikimedia.org/wikipedia/commons/thumb/5/59/Flag_of_Lebanon.svg/23px-Flag_of_Lebano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A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1756649"/>
          <a:ext cx="235992" cy="1534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0.07173</cdr:x>
      <cdr:y>0.48703</cdr:y>
    </cdr:from>
    <cdr:to>
      <cdr:x>0.09767</cdr:x>
      <cdr:y>0.5078</cdr:y>
    </cdr:to>
    <cdr:pic>
      <cdr:nvPicPr>
        <cdr:cNvPr id="28" name="Picture 27" descr="https://upload.wikimedia.org/wikipedia/commons/thumb/f/f5/Flag_of_Libya_%281951%29.svg/23px-Flag_of_Libya_%281951%29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B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581" y="2878585"/>
          <a:ext cx="235993" cy="1227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0.43346</cdr:x>
      <cdr:y>0.4441</cdr:y>
    </cdr:from>
    <cdr:to>
      <cdr:x>0.4594</cdr:x>
      <cdr:y>0.46487</cdr:y>
    </cdr:to>
    <cdr:pic>
      <cdr:nvPicPr>
        <cdr:cNvPr id="29" name="Picture 28" descr="https://upload.wikimedia.org/wikipedia/commons/thumb/f/f5/Flag_of_Libya_%281951%29.svg/23px-Flag_of_Libya_%281951%29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B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43459" y="2624831"/>
          <a:ext cx="235993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0.7929</cdr:x>
      <cdr:y>0.62754</cdr:y>
    </cdr:from>
    <cdr:to>
      <cdr:x>0.81884</cdr:x>
      <cdr:y>0.65351</cdr:y>
    </cdr:to>
    <cdr:pic>
      <cdr:nvPicPr>
        <cdr:cNvPr id="30" name="Picture 29" descr="https://upload.wikimedia.org/wikipedia/commons/thumb/4/43/Flag_of_Mauritania.svg/23px-Flag_of_Mauritan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C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3481" y="3709059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0.07173</cdr:x>
      <cdr:y>0.51574</cdr:y>
    </cdr:from>
    <cdr:to>
      <cdr:x>0.09767</cdr:x>
      <cdr:y>0.5417</cdr:y>
    </cdr:to>
    <cdr:pic>
      <cdr:nvPicPr>
        <cdr:cNvPr id="31" name="Picture 30" descr="https://upload.wikimedia.org/wikipedia/commons/thumb/2/2c/Flag_of_Morocco.svg/23px-Flag_of_Morocco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D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581" y="3048275"/>
          <a:ext cx="235993" cy="1534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0.1622</cdr:x>
      <cdr:y>0.40485</cdr:y>
    </cdr:from>
    <cdr:to>
      <cdr:x>0.18814</cdr:x>
      <cdr:y>0.43081</cdr:y>
    </cdr:to>
    <cdr:pic>
      <cdr:nvPicPr>
        <cdr:cNvPr id="32" name="Picture 31" descr="https://upload.wikimedia.org/wikipedia/commons/thumb/2/2c/Flag_of_Morocco.svg/23px-Flag_of_Morocco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D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75617" y="2392833"/>
          <a:ext cx="235992" cy="1534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0.3447</cdr:x>
      <cdr:y>0.52871</cdr:y>
    </cdr:from>
    <cdr:to>
      <cdr:x>0.37064</cdr:x>
      <cdr:y>0.55467</cdr:y>
    </cdr:to>
    <cdr:pic>
      <cdr:nvPicPr>
        <cdr:cNvPr id="33" name="Picture 32" descr="https://upload.wikimedia.org/wikipedia/commons/thumb/2/2c/Flag_of_Morocco.svg/23px-Flag_of_Morocco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D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35908" y="3124924"/>
          <a:ext cx="235993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0.32964</cdr:y>
    </cdr:from>
    <cdr:to>
      <cdr:x>0.7278</cdr:x>
      <cdr:y>0.3556</cdr:y>
    </cdr:to>
    <cdr:pic>
      <cdr:nvPicPr>
        <cdr:cNvPr id="34" name="Picture 33" descr="https://upload.wikimedia.org/wikipedia/commons/thumb/2/2c/Flag_of_Morocco.svg/23px-Flag_of_Morocco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D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1948325"/>
          <a:ext cx="235992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0.1622</cdr:x>
      <cdr:y>0.43772</cdr:y>
    </cdr:from>
    <cdr:to>
      <cdr:x>0.18814</cdr:x>
      <cdr:y>0.45849</cdr:y>
    </cdr:to>
    <cdr:pic>
      <cdr:nvPicPr>
        <cdr:cNvPr id="35" name="Picture 34" descr="https://upload.wikimedia.org/wikipedia/commons/thumb/d/dd/Flag_of_Oman.svg/23px-Flag_of_Om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E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75617" y="2587110"/>
          <a:ext cx="235992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0.33868</cdr:x>
      <cdr:y>0.56235</cdr:y>
    </cdr:from>
    <cdr:to>
      <cdr:x>0.36462</cdr:x>
      <cdr:y>0.58312</cdr:y>
    </cdr:to>
    <cdr:pic>
      <cdr:nvPicPr>
        <cdr:cNvPr id="36" name="Picture 35" descr="https://upload.wikimedia.org/wikipedia/commons/thumb/d/dd/Flag_of_Oman.svg/23px-Flag_of_Om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E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81143" y="3323752"/>
          <a:ext cx="235993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0.43276</cdr:x>
      <cdr:y>0.47016</cdr:y>
    </cdr:from>
    <cdr:to>
      <cdr:x>0.45869</cdr:x>
      <cdr:y>0.49094</cdr:y>
    </cdr:to>
    <cdr:pic>
      <cdr:nvPicPr>
        <cdr:cNvPr id="37" name="Picture 36" descr="https://upload.wikimedia.org/wikipedia/commons/thumb/d/dd/Flag_of_Oman.svg/23px-Flag_of_Om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E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37091" y="2778858"/>
          <a:ext cx="235901" cy="1228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0.70257</cdr:x>
      <cdr:y>0.36058</cdr:y>
    </cdr:from>
    <cdr:to>
      <cdr:x>0.7285</cdr:x>
      <cdr:y>0.38135</cdr:y>
    </cdr:to>
    <cdr:pic>
      <cdr:nvPicPr>
        <cdr:cNvPr id="38" name="Picture 37" descr="https://upload.wikimedia.org/wikipedia/commons/thumb/d/dd/Flag_of_Oman.svg/23px-Flag_of_Om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E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1669" y="2131195"/>
          <a:ext cx="235901" cy="1227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0.07173</cdr:x>
      <cdr:y>0.54545</cdr:y>
    </cdr:from>
    <cdr:to>
      <cdr:x>0.09767</cdr:x>
      <cdr:y>0.56103</cdr:y>
    </cdr:to>
    <cdr:pic>
      <cdr:nvPicPr>
        <cdr:cNvPr id="40" name="Picture 39" descr="https://upload.wikimedia.org/wikipedia/commons/thumb/6/65/Flag_of_Qatar.svg/23px-Flag_of_Qatar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0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581" y="3223875"/>
          <a:ext cx="235993" cy="92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0.1615</cdr:x>
      <cdr:y>0.46704</cdr:y>
    </cdr:from>
    <cdr:to>
      <cdr:x>0.18743</cdr:x>
      <cdr:y>0.48262</cdr:y>
    </cdr:to>
    <cdr:pic>
      <cdr:nvPicPr>
        <cdr:cNvPr id="41" name="Picture 40" descr="https://upload.wikimedia.org/wikipedia/commons/thumb/6/65/Flag_of_Qatar.svg/23px-Flag_of_Qatar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0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69248" y="2760405"/>
          <a:ext cx="235901" cy="92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0.33939</cdr:x>
      <cdr:y>0.58951</cdr:y>
    </cdr:from>
    <cdr:to>
      <cdr:x>0.36533</cdr:x>
      <cdr:y>0.60509</cdr:y>
    </cdr:to>
    <cdr:pic>
      <cdr:nvPicPr>
        <cdr:cNvPr id="42" name="Picture 41" descr="https://upload.wikimedia.org/wikipedia/commons/thumb/6/65/Flag_of_Qatar.svg/23px-Flag_of_Qatar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0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87603" y="3484280"/>
          <a:ext cx="235992" cy="92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0.43205</cdr:x>
      <cdr:y>0.49912</cdr:y>
    </cdr:from>
    <cdr:to>
      <cdr:x>0.45799</cdr:x>
      <cdr:y>0.5147</cdr:y>
    </cdr:to>
    <cdr:pic>
      <cdr:nvPicPr>
        <cdr:cNvPr id="43" name="Picture 42" descr="https://upload.wikimedia.org/wikipedia/commons/thumb/6/65/Flag_of_Qatar.svg/23px-Flag_of_Qatar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0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30632" y="2950025"/>
          <a:ext cx="235992" cy="92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0.70186</cdr:x>
      <cdr:y>0.39379</cdr:y>
    </cdr:from>
    <cdr:to>
      <cdr:x>0.7278</cdr:x>
      <cdr:y>0.40937</cdr:y>
    </cdr:to>
    <cdr:pic>
      <cdr:nvPicPr>
        <cdr:cNvPr id="44" name="Picture 43" descr="https://upload.wikimedia.org/wikipedia/commons/thumb/6/65/Flag_of_Qatar.svg/23px-Flag_of_Qatar.svg.png">
          <a:extLst xmlns:a="http://schemas.openxmlformats.org/drawingml/2006/main"/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5210" y="2327485"/>
          <a:ext cx="235992" cy="92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0.15907</cdr:x>
      <cdr:y>0.49025</cdr:y>
    </cdr:from>
    <cdr:to>
      <cdr:x>0.18501</cdr:x>
      <cdr:y>0.51622</cdr:y>
    </cdr:to>
    <cdr:pic>
      <cdr:nvPicPr>
        <cdr:cNvPr id="45" name="Picture 44" descr="https://upload.wikimedia.org/wikipedia/commons/thumb/0/0d/Flag_of_Saudi_Arabia.svg/23px-Flag_of_Saudi_Arab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1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47146" y="2897605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0.7008</cdr:x>
      <cdr:y>0.41487</cdr:y>
    </cdr:from>
    <cdr:to>
      <cdr:x>0.72674</cdr:x>
      <cdr:y>0.44083</cdr:y>
    </cdr:to>
    <cdr:pic>
      <cdr:nvPicPr>
        <cdr:cNvPr id="46" name="Picture 45" descr="https://upload.wikimedia.org/wikipedia/commons/thumb/0/0d/Flag_of_Saudi_Arabia.svg/23px-Flag_of_Saudi_Arab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1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75567" y="2452078"/>
          <a:ext cx="235992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0.88672</cdr:x>
      <cdr:y>0.73605</cdr:y>
    </cdr:from>
    <cdr:to>
      <cdr:x>0.91266</cdr:x>
      <cdr:y>0.76202</cdr:y>
    </cdr:to>
    <cdr:pic>
      <cdr:nvPicPr>
        <cdr:cNvPr id="47" name="Picture 46" descr="https://upload.wikimedia.org/wikipedia/commons/thumb/a/a0/Flag_of_Somalia.svg/23px-Flag_of_Somal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2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67008" y="4350378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0.88672</cdr:x>
      <cdr:y>0.77068</cdr:y>
    </cdr:from>
    <cdr:to>
      <cdr:x>0.91266</cdr:x>
      <cdr:y>0.79145</cdr:y>
    </cdr:to>
    <cdr:pic>
      <cdr:nvPicPr>
        <cdr:cNvPr id="48" name="Picture 47" descr="https://upload.wikimedia.org/wikipedia/commons/thumb/0/01/Flag_of_Sudan.svg/23px-Flag_of_Suda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3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67008" y="4555058"/>
          <a:ext cx="235992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0.07165</cdr:x>
      <cdr:y>0.57101</cdr:y>
    </cdr:from>
    <cdr:to>
      <cdr:x>0.09759</cdr:x>
      <cdr:y>0.59697</cdr:y>
    </cdr:to>
    <cdr:pic>
      <cdr:nvPicPr>
        <cdr:cNvPr id="49" name="Picture 48" descr="https://upload.wikimedia.org/wikipedia/commons/thumb/5/53/Flag_of_Syria.svg/23px-Flag_of_Sy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4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855" y="3374926"/>
          <a:ext cx="235993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0.15978</cdr:x>
      <cdr:y>0.52401</cdr:y>
    </cdr:from>
    <cdr:to>
      <cdr:x>0.18571</cdr:x>
      <cdr:y>0.54997</cdr:y>
    </cdr:to>
    <cdr:pic>
      <cdr:nvPicPr>
        <cdr:cNvPr id="50" name="Picture 49" descr="https://upload.wikimedia.org/wikipedia/commons/thumb/5/53/Flag_of_Syria.svg/23px-Flag_of_Sy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4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53605" y="3097142"/>
          <a:ext cx="235901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0.33868</cdr:x>
      <cdr:y>0.6134</cdr:y>
    </cdr:from>
    <cdr:to>
      <cdr:x>0.36462</cdr:x>
      <cdr:y>0.63937</cdr:y>
    </cdr:to>
    <cdr:pic>
      <cdr:nvPicPr>
        <cdr:cNvPr id="51" name="Picture 50" descr="https://upload.wikimedia.org/wikipedia/commons/thumb/5/53/Flag_of_Syria.svg/23px-Flag_of_Sy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4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81143" y="3625481"/>
          <a:ext cx="235993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0.43525</cdr:x>
      <cdr:y>0.52228</cdr:y>
    </cdr:from>
    <cdr:to>
      <cdr:x>0.46118</cdr:x>
      <cdr:y>0.54824</cdr:y>
    </cdr:to>
    <cdr:pic>
      <cdr:nvPicPr>
        <cdr:cNvPr id="52" name="Picture 51" descr="https://upload.wikimedia.org/wikipedia/commons/thumb/5/53/Flag_of_Syria.svg/23px-Flag_of_Sy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4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59706" y="3086949"/>
          <a:ext cx="235901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0.70151</cdr:x>
      <cdr:y>0.44754</cdr:y>
    </cdr:from>
    <cdr:to>
      <cdr:x>0.72744</cdr:x>
      <cdr:y>0.4735</cdr:y>
    </cdr:to>
    <cdr:pic>
      <cdr:nvPicPr>
        <cdr:cNvPr id="53" name="Picture 52" descr="https://upload.wikimedia.org/wikipedia/commons/thumb/5/53/Flag_of_Syria.svg/23px-Flag_of_Syr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4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2026" y="2645173"/>
          <a:ext cx="235901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0.7929</cdr:x>
      <cdr:y>0.65665</cdr:y>
    </cdr:from>
    <cdr:to>
      <cdr:x>0.81884</cdr:x>
      <cdr:y>0.68261</cdr:y>
    </cdr:to>
    <cdr:pic>
      <cdr:nvPicPr>
        <cdr:cNvPr id="54" name="Picture 53" descr="https://upload.wikimedia.org/wikipedia/commons/thumb/c/ce/Flag_of_Tunisia.svg/23px-Flag_of_Tunisia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5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3481" y="3881113"/>
          <a:ext cx="235992" cy="15343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0.06995</cdr:x>
      <cdr:y>0.60628</cdr:y>
    </cdr:from>
    <cdr:to>
      <cdr:x>0.09589</cdr:x>
      <cdr:y>0.62706</cdr:y>
    </cdr:to>
    <cdr:pic>
      <cdr:nvPicPr>
        <cdr:cNvPr id="55" name="Picture 54" descr="https://upload.wikimedia.org/wikipedia/commons/thumb/c/cb/Flag_of_the_United_Arab_Emirates.svg/23px-Flag_of_the_United_Arab_Emirates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6389" y="3583388"/>
          <a:ext cx="235993" cy="1228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0.15907</cdr:x>
      <cdr:y>0.55768</cdr:y>
    </cdr:from>
    <cdr:to>
      <cdr:x>0.18501</cdr:x>
      <cdr:y>0.57845</cdr:y>
    </cdr:to>
    <cdr:pic>
      <cdr:nvPicPr>
        <cdr:cNvPr id="56" name="Picture 55" descr="https://upload.wikimedia.org/wikipedia/commons/thumb/c/cb/Flag_of_the_United_Arab_Emirates.svg/23px-Flag_of_the_United_Arab_Emirates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47146" y="3296148"/>
          <a:ext cx="235992" cy="12276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0.33868</cdr:x>
      <cdr:y>0.64828</cdr:y>
    </cdr:from>
    <cdr:to>
      <cdr:x>0.36462</cdr:x>
      <cdr:y>0.66906</cdr:y>
    </cdr:to>
    <cdr:pic>
      <cdr:nvPicPr>
        <cdr:cNvPr id="57" name="Picture 56" descr="https://upload.wikimedia.org/wikipedia/commons/thumb/c/cb/Flag_of_the_United_Arab_Emirates.svg/23px-Flag_of_the_United_Arab_Emirates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81144" y="3831666"/>
          <a:ext cx="235992" cy="1228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0.43383</cdr:x>
      <cdr:y>0.55269</cdr:y>
    </cdr:from>
    <cdr:to>
      <cdr:x>0.45977</cdr:x>
      <cdr:y>0.57346</cdr:y>
    </cdr:to>
    <cdr:pic>
      <cdr:nvPicPr>
        <cdr:cNvPr id="58" name="Picture 57" descr="https://upload.wikimedia.org/wikipedia/commons/thumb/c/cb/Flag_of_the_United_Arab_Emirates.svg/23px-Flag_of_the_United_Arab_Emirates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46787" y="3266686"/>
          <a:ext cx="235993" cy="1227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0.69958</cdr:x>
      <cdr:y>0.48723</cdr:y>
    </cdr:from>
    <cdr:to>
      <cdr:x>0.72551</cdr:x>
      <cdr:y>0.50801</cdr:y>
    </cdr:to>
    <cdr:pic>
      <cdr:nvPicPr>
        <cdr:cNvPr id="59" name="Picture 58" descr="https://upload.wikimedia.org/wikipedia/commons/thumb/c/cb/Flag_of_the_United_Arab_Emirates.svg/23px-Flag_of_the_United_Arab_Emirates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6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64488" y="2879749"/>
          <a:ext cx="235901" cy="1228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0.70028</cdr:x>
      <cdr:y>0.51518</cdr:y>
    </cdr:from>
    <cdr:to>
      <cdr:x>0.72622</cdr:x>
      <cdr:y>0.54115</cdr:y>
    </cdr:to>
    <cdr:pic>
      <cdr:nvPicPr>
        <cdr:cNvPr id="60" name="Picture 59" descr="https://upload.wikimedia.org/wikipedia/commons/thumb/8/89/Flag_of_Yemen.svg/23px-Flag_of_Yemen.svg.png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170000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70856" y="3044946"/>
          <a:ext cx="235992" cy="153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0.26711</cdr:x>
      <cdr:y>0.78794</cdr:y>
    </cdr:from>
    <cdr:to>
      <cdr:x>0.34425</cdr:x>
      <cdr:y>0.85786</cdr:y>
    </cdr:to>
    <cdr:sp macro="" textlink="">
      <cdr:nvSpPr>
        <cdr:cNvPr id="61" name="TextBox 6"/>
        <cdr:cNvSpPr txBox="1"/>
      </cdr:nvSpPr>
      <cdr:spPr>
        <a:xfrm xmlns:a="http://schemas.openxmlformats.org/drawingml/2006/main">
          <a:off x="2430095" y="4657076"/>
          <a:ext cx="701790" cy="413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Jordan</a:t>
          </a:r>
        </a:p>
        <a:p xmlns:a="http://schemas.openxmlformats.org/drawingml/2006/main">
          <a:endParaRPr lang="en-GB" sz="900" dirty="0"/>
        </a:p>
      </cdr:txBody>
    </cdr:sp>
  </cdr:relSizeAnchor>
  <cdr:relSizeAnchor xmlns:cdr="http://schemas.openxmlformats.org/drawingml/2006/chartDrawing">
    <cdr:from>
      <cdr:x>0.54601</cdr:x>
      <cdr:y>0.78802</cdr:y>
    </cdr:from>
    <cdr:to>
      <cdr:x>0.62315</cdr:x>
      <cdr:y>0.85794</cdr:y>
    </cdr:to>
    <cdr:sp macro="" textlink="">
      <cdr:nvSpPr>
        <cdr:cNvPr id="63" name="TextBox 6"/>
        <cdr:cNvSpPr txBox="1"/>
      </cdr:nvSpPr>
      <cdr:spPr>
        <a:xfrm xmlns:a="http://schemas.openxmlformats.org/drawingml/2006/main">
          <a:off x="4967351" y="4657549"/>
          <a:ext cx="701790" cy="413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Jordan</a:t>
          </a:r>
        </a:p>
        <a:p xmlns:a="http://schemas.openxmlformats.org/drawingml/2006/main">
          <a:endParaRPr lang="en-GB" sz="900" dirty="0"/>
        </a:p>
      </cdr:txBody>
    </cdr:sp>
  </cdr:relSizeAnchor>
  <cdr:relSizeAnchor xmlns:cdr="http://schemas.openxmlformats.org/drawingml/2006/chartDrawing">
    <cdr:from>
      <cdr:x>0.6357</cdr:x>
      <cdr:y>0.78903</cdr:y>
    </cdr:from>
    <cdr:to>
      <cdr:x>0.71284</cdr:x>
      <cdr:y>0.85895</cdr:y>
    </cdr:to>
    <cdr:sp macro="" textlink="">
      <cdr:nvSpPr>
        <cdr:cNvPr id="64" name="TextBox 6"/>
        <cdr:cNvSpPr txBox="1"/>
      </cdr:nvSpPr>
      <cdr:spPr>
        <a:xfrm xmlns:a="http://schemas.openxmlformats.org/drawingml/2006/main">
          <a:off x="5783389" y="4663531"/>
          <a:ext cx="701790" cy="413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Jordan</a:t>
          </a:r>
        </a:p>
        <a:p xmlns:a="http://schemas.openxmlformats.org/drawingml/2006/main">
          <a:endParaRPr lang="en-GB" sz="900" dirty="0"/>
        </a:p>
      </cdr:txBody>
    </cdr:sp>
  </cdr:relSizeAnchor>
  <cdr:relSizeAnchor xmlns:cdr="http://schemas.openxmlformats.org/drawingml/2006/chartDrawing">
    <cdr:from>
      <cdr:x>0.9048</cdr:x>
      <cdr:y>0.72343</cdr:y>
    </cdr:from>
    <cdr:to>
      <cdr:x>0.98195</cdr:x>
      <cdr:y>0.82132</cdr:y>
    </cdr:to>
    <cdr:sp macro="" textlink="">
      <cdr:nvSpPr>
        <cdr:cNvPr id="66" name="TextBox 6"/>
        <cdr:cNvSpPr txBox="1"/>
      </cdr:nvSpPr>
      <cdr:spPr>
        <a:xfrm xmlns:a="http://schemas.openxmlformats.org/drawingml/2006/main">
          <a:off x="8231537" y="4275789"/>
          <a:ext cx="701881" cy="5785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Somalia</a:t>
          </a:r>
        </a:p>
        <a:p xmlns:a="http://schemas.openxmlformats.org/drawingml/2006/main">
          <a:r>
            <a:rPr lang="en-US" sz="1000" dirty="0"/>
            <a:t>Sudan</a:t>
          </a:r>
        </a:p>
        <a:p xmlns:a="http://schemas.openxmlformats.org/drawingml/2006/main">
          <a:endParaRPr lang="en-GB" sz="900" dirty="0"/>
        </a:p>
      </cdr:txBody>
    </cdr:sp>
  </cdr:relSizeAnchor>
  <cdr:relSizeAnchor xmlns:cdr="http://schemas.openxmlformats.org/drawingml/2006/chartDrawing">
    <cdr:from>
      <cdr:x>0.81176</cdr:x>
      <cdr:y>0.55804</cdr:y>
    </cdr:from>
    <cdr:to>
      <cdr:x>0.91</cdr:x>
      <cdr:y>0.72728</cdr:y>
    </cdr:to>
    <cdr:sp macro="" textlink="">
      <cdr:nvSpPr>
        <cdr:cNvPr id="67" name="TextBox 6"/>
        <cdr:cNvSpPr txBox="1"/>
      </cdr:nvSpPr>
      <cdr:spPr>
        <a:xfrm xmlns:a="http://schemas.openxmlformats.org/drawingml/2006/main">
          <a:off x="7385087" y="3298305"/>
          <a:ext cx="893749" cy="1000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Comoros</a:t>
          </a:r>
        </a:p>
        <a:p xmlns:a="http://schemas.openxmlformats.org/drawingml/2006/main">
          <a:r>
            <a:rPr lang="en-US" sz="1000" dirty="0"/>
            <a:t>Djibouti</a:t>
          </a:r>
        </a:p>
        <a:p xmlns:a="http://schemas.openxmlformats.org/drawingml/2006/main">
          <a:r>
            <a:rPr lang="en-US" sz="1000" dirty="0"/>
            <a:t>Mauritania</a:t>
          </a:r>
        </a:p>
        <a:p xmlns:a="http://schemas.openxmlformats.org/drawingml/2006/main">
          <a:r>
            <a:rPr lang="en-US" sz="1000" dirty="0"/>
            <a:t>Tunisia</a:t>
          </a:r>
        </a:p>
        <a:p xmlns:a="http://schemas.openxmlformats.org/drawingml/2006/main">
          <a:r>
            <a:rPr lang="en-US" sz="1000" dirty="0"/>
            <a:t>Palestine</a:t>
          </a:r>
        </a:p>
        <a:p xmlns:a="http://schemas.openxmlformats.org/drawingml/2006/main">
          <a:endParaRPr lang="en-GB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BE01-836B-8448-AB7D-AFF2F4A6DB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1E06-148F-7940-8DD0-96E0F6EC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3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cutting: </a:t>
            </a:r>
          </a:p>
          <a:p>
            <a:r>
              <a:rPr lang="en-US" dirty="0"/>
              <a:t>Attitudes (IMAGES)</a:t>
            </a:r>
          </a:p>
          <a:p>
            <a:r>
              <a:rPr lang="en-US" dirty="0"/>
              <a:t>Perception</a:t>
            </a:r>
            <a:r>
              <a:rPr lang="en-US" baseline="0" dirty="0"/>
              <a:t> (i.e. women in power)</a:t>
            </a:r>
          </a:p>
          <a:p>
            <a:r>
              <a:rPr lang="en-US" baseline="0" dirty="0"/>
              <a:t>Social barriers</a:t>
            </a:r>
          </a:p>
          <a:p>
            <a:r>
              <a:rPr lang="en-US" baseline="0" dirty="0"/>
              <a:t>Positive policies</a:t>
            </a:r>
          </a:p>
          <a:p>
            <a:r>
              <a:rPr lang="en-US" baseline="0" dirty="0"/>
              <a:t>Dialogue across inter-faith</a:t>
            </a:r>
          </a:p>
          <a:p>
            <a:r>
              <a:rPr lang="en-US" baseline="0" dirty="0"/>
              <a:t>South-south exchange</a:t>
            </a:r>
          </a:p>
          <a:p>
            <a:r>
              <a:rPr lang="en-US" baseline="0" dirty="0"/>
              <a:t>Member state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1E06-148F-7940-8DD0-96E0F6ECD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1E06-148F-7940-8DD0-96E0F6ECD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1E06-148F-7940-8DD0-96E0F6ECD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1E06-148F-7940-8DD0-96E0F6ECD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cutting: </a:t>
            </a:r>
          </a:p>
          <a:p>
            <a:r>
              <a:rPr lang="en-US" dirty="0"/>
              <a:t>Attitudes (IMAGES)</a:t>
            </a:r>
          </a:p>
          <a:p>
            <a:r>
              <a:rPr lang="en-US" dirty="0"/>
              <a:t>Perception</a:t>
            </a:r>
            <a:r>
              <a:rPr lang="en-US" baseline="0" dirty="0"/>
              <a:t> (</a:t>
            </a:r>
            <a:r>
              <a:rPr lang="en-US" baseline="0" dirty="0" err="1"/>
              <a:t>i.e</a:t>
            </a:r>
            <a:r>
              <a:rPr lang="en-US" baseline="0" dirty="0"/>
              <a:t> women in power)</a:t>
            </a:r>
          </a:p>
          <a:p>
            <a:r>
              <a:rPr lang="en-US" baseline="0" dirty="0"/>
              <a:t>Social barriers</a:t>
            </a:r>
          </a:p>
          <a:p>
            <a:r>
              <a:rPr lang="en-US" baseline="0" dirty="0"/>
              <a:t>Positive policies</a:t>
            </a:r>
          </a:p>
          <a:p>
            <a:r>
              <a:rPr lang="en-US" baseline="0" dirty="0"/>
              <a:t>Dialogue across inter-faith</a:t>
            </a:r>
          </a:p>
          <a:p>
            <a:r>
              <a:rPr lang="en-US" baseline="0" dirty="0"/>
              <a:t>South-south exchange</a:t>
            </a:r>
          </a:p>
          <a:p>
            <a:r>
              <a:rPr lang="en-US" baseline="0" dirty="0"/>
              <a:t>Member state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1E06-148F-7940-8DD0-96E0F6ECD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3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2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7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5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9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3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85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5129D54-7975-4206-9883-9C9BA4FC5C5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9B36A21-0404-4FD6-9AA4-B18C333A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63" indent="-342891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29" y="854076"/>
            <a:ext cx="10782300" cy="3352800"/>
          </a:xfrm>
        </p:spPr>
        <p:txBody>
          <a:bodyPr>
            <a:noAutofit/>
          </a:bodyPr>
          <a:lstStyle/>
          <a:p>
            <a:r>
              <a:rPr lang="en-US" sz="7200" b="1" dirty="0">
                <a:cs typeface="Arial" panose="020B0604020202020204" pitchFamily="34" charset="0"/>
              </a:rPr>
              <a:t>Status of Women and Girls in a Changing Arab Region</a:t>
            </a:r>
            <a:b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UNDP Regional Consultation</a:t>
            </a:r>
          </a:p>
          <a:p>
            <a:r>
              <a:rPr lang="en-US" dirty="0"/>
              <a:t>Amman, Jordan </a:t>
            </a:r>
          </a:p>
          <a:p>
            <a:r>
              <a:rPr lang="en-US" dirty="0"/>
              <a:t>May 22-23,2017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7896"/>
              </p:ext>
            </p:extLst>
          </p:nvPr>
        </p:nvGraphicFramePr>
        <p:xfrm>
          <a:off x="1631564" y="1260913"/>
          <a:ext cx="8672516" cy="541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774140"/>
              </p:ext>
            </p:extLst>
          </p:nvPr>
        </p:nvGraphicFramePr>
        <p:xfrm>
          <a:off x="1589952" y="1213653"/>
          <a:ext cx="9097617" cy="591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22226" y="2080035"/>
            <a:ext cx="6903343" cy="3222306"/>
            <a:chOff x="1327701" y="1481646"/>
            <a:chExt cx="6903342" cy="3222306"/>
          </a:xfrm>
        </p:grpSpPr>
        <p:sp>
          <p:nvSpPr>
            <p:cNvPr id="8" name="TextBox 7"/>
            <p:cNvSpPr txBox="1"/>
            <p:nvPr/>
          </p:nvSpPr>
          <p:spPr>
            <a:xfrm>
              <a:off x="1541012" y="2815370"/>
              <a:ext cx="805600" cy="170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dirty="0"/>
                <a:t>Algeria</a:t>
              </a:r>
            </a:p>
            <a:p>
              <a:r>
                <a:rPr lang="en-US" sz="1051" dirty="0"/>
                <a:t>Bahrain</a:t>
              </a:r>
            </a:p>
            <a:p>
              <a:r>
                <a:rPr lang="en-US" sz="1051" dirty="0"/>
                <a:t>Egypt</a:t>
              </a:r>
            </a:p>
            <a:p>
              <a:r>
                <a:rPr lang="en-US" sz="1051" dirty="0"/>
                <a:t>Iraq</a:t>
              </a:r>
            </a:p>
            <a:p>
              <a:r>
                <a:rPr lang="en-US" sz="1051" dirty="0"/>
                <a:t>Libya</a:t>
              </a:r>
            </a:p>
            <a:p>
              <a:r>
                <a:rPr lang="en-US" sz="1051" dirty="0"/>
                <a:t>Morocco</a:t>
              </a:r>
            </a:p>
            <a:p>
              <a:r>
                <a:rPr lang="en-US" sz="1051" dirty="0"/>
                <a:t>Qatar</a:t>
              </a:r>
            </a:p>
            <a:p>
              <a:r>
                <a:rPr lang="en-US" sz="1051" dirty="0"/>
                <a:t>Syria</a:t>
              </a:r>
            </a:p>
            <a:p>
              <a:r>
                <a:rPr lang="en-US" sz="1051" dirty="0"/>
                <a:t>UAE</a:t>
              </a:r>
            </a:p>
            <a:p>
              <a:endParaRPr lang="en-GB" sz="100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9544" y="2112233"/>
              <a:ext cx="887588" cy="202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dirty="0"/>
                <a:t>Algeria</a:t>
              </a:r>
            </a:p>
            <a:p>
              <a:r>
                <a:rPr lang="en-US" sz="1051" dirty="0"/>
                <a:t>Bahrain</a:t>
              </a:r>
            </a:p>
            <a:p>
              <a:r>
                <a:rPr lang="en-US" sz="1051" dirty="0"/>
                <a:t>Iraq</a:t>
              </a:r>
            </a:p>
            <a:p>
              <a:r>
                <a:rPr lang="en-US" sz="1051" dirty="0"/>
                <a:t>Kuwait</a:t>
              </a:r>
            </a:p>
            <a:p>
              <a:r>
                <a:rPr lang="en-US" sz="1051" dirty="0"/>
                <a:t>Lebanon</a:t>
              </a:r>
            </a:p>
            <a:p>
              <a:r>
                <a:rPr lang="en-US" sz="1051" dirty="0"/>
                <a:t>Morocco</a:t>
              </a:r>
            </a:p>
            <a:p>
              <a:r>
                <a:rPr lang="en-US" sz="1051" dirty="0"/>
                <a:t>Oman</a:t>
              </a:r>
            </a:p>
            <a:p>
              <a:r>
                <a:rPr lang="en-US" sz="1051" dirty="0"/>
                <a:t>Qatar</a:t>
              </a:r>
            </a:p>
            <a:p>
              <a:r>
                <a:rPr lang="en-US" sz="1051" dirty="0"/>
                <a:t>Saudi Arabia</a:t>
              </a:r>
            </a:p>
            <a:p>
              <a:r>
                <a:rPr lang="en-US" sz="1051" dirty="0"/>
                <a:t>Syria</a:t>
              </a:r>
            </a:p>
            <a:p>
              <a:r>
                <a:rPr lang="en-US" sz="1051" dirty="0"/>
                <a:t>UAE</a:t>
              </a:r>
            </a:p>
            <a:p>
              <a:endParaRPr lang="en-GB" sz="100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46963" y="3325626"/>
              <a:ext cx="703164" cy="13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dirty="0"/>
                <a:t>Algeria</a:t>
              </a:r>
            </a:p>
            <a:p>
              <a:r>
                <a:rPr lang="en-US" sz="1051" dirty="0"/>
                <a:t>Bahrain</a:t>
              </a:r>
            </a:p>
            <a:p>
              <a:r>
                <a:rPr lang="en-US" sz="1051" dirty="0"/>
                <a:t>Morocco</a:t>
              </a:r>
            </a:p>
            <a:p>
              <a:r>
                <a:rPr lang="en-US" sz="1051" dirty="0"/>
                <a:t>Oman</a:t>
              </a:r>
            </a:p>
            <a:p>
              <a:r>
                <a:rPr lang="en-US" sz="1051" dirty="0"/>
                <a:t>Qatar</a:t>
              </a:r>
            </a:p>
            <a:p>
              <a:r>
                <a:rPr lang="en-US" sz="1051" dirty="0"/>
                <a:t>Saudi</a:t>
              </a:r>
            </a:p>
            <a:p>
              <a:r>
                <a:rPr lang="en-US" sz="1051" dirty="0"/>
                <a:t>UAE</a:t>
              </a:r>
            </a:p>
            <a:p>
              <a:endParaRPr lang="en-GB" sz="100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3831" y="2247006"/>
              <a:ext cx="706133" cy="194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Algeria</a:t>
              </a:r>
            </a:p>
            <a:p>
              <a:r>
                <a:rPr lang="en-US" sz="1100" dirty="0"/>
                <a:t>Bahrain</a:t>
              </a:r>
            </a:p>
            <a:p>
              <a:r>
                <a:rPr lang="en-US" sz="1100" dirty="0"/>
                <a:t>Egypt</a:t>
              </a:r>
            </a:p>
            <a:p>
              <a:r>
                <a:rPr lang="en-US" sz="1100" dirty="0"/>
                <a:t>Iraq</a:t>
              </a:r>
            </a:p>
            <a:p>
              <a:r>
                <a:rPr lang="en-US" sz="1100" dirty="0"/>
                <a:t>Kuwait</a:t>
              </a:r>
            </a:p>
            <a:p>
              <a:r>
                <a:rPr lang="en-US" sz="1100" dirty="0"/>
                <a:t>Lebanon</a:t>
              </a:r>
            </a:p>
            <a:p>
              <a:r>
                <a:rPr lang="en-US" sz="1100" dirty="0"/>
                <a:t>Libya</a:t>
              </a:r>
            </a:p>
            <a:p>
              <a:r>
                <a:rPr lang="en-US" sz="1100" dirty="0"/>
                <a:t>Qatar</a:t>
              </a:r>
            </a:p>
            <a:p>
              <a:r>
                <a:rPr lang="en-US" sz="1100" dirty="0"/>
                <a:t>Saudi</a:t>
              </a:r>
            </a:p>
            <a:p>
              <a:r>
                <a:rPr lang="en-US" sz="1100" dirty="0"/>
                <a:t>UAE</a:t>
              </a:r>
            </a:p>
            <a:p>
              <a:endParaRPr lang="en-GB" sz="105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31219" y="1481646"/>
              <a:ext cx="899824" cy="245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Algeria</a:t>
              </a:r>
            </a:p>
            <a:p>
              <a:r>
                <a:rPr lang="en-US" sz="1100" dirty="0"/>
                <a:t>Bahrain</a:t>
              </a:r>
            </a:p>
            <a:p>
              <a:r>
                <a:rPr lang="en-US" sz="1100" dirty="0"/>
                <a:t>Egypt</a:t>
              </a:r>
            </a:p>
            <a:p>
              <a:r>
                <a:rPr lang="en-US" sz="1100" dirty="0"/>
                <a:t>Iraq</a:t>
              </a:r>
            </a:p>
            <a:p>
              <a:r>
                <a:rPr lang="en-US" sz="1100" dirty="0"/>
                <a:t>Kuwait</a:t>
              </a:r>
            </a:p>
            <a:p>
              <a:r>
                <a:rPr lang="en-US" sz="1100" dirty="0"/>
                <a:t>Lebanon</a:t>
              </a:r>
            </a:p>
            <a:p>
              <a:r>
                <a:rPr lang="en-US" sz="1100" dirty="0"/>
                <a:t>Morocco</a:t>
              </a:r>
            </a:p>
            <a:p>
              <a:r>
                <a:rPr lang="en-US" sz="1100" dirty="0"/>
                <a:t>Oman</a:t>
              </a:r>
            </a:p>
            <a:p>
              <a:r>
                <a:rPr lang="en-US" sz="1100" dirty="0"/>
                <a:t>Qatar</a:t>
              </a:r>
            </a:p>
            <a:p>
              <a:r>
                <a:rPr lang="en-US" sz="1100" dirty="0"/>
                <a:t>Saudi Arabia</a:t>
              </a:r>
            </a:p>
            <a:p>
              <a:r>
                <a:rPr lang="en-US" sz="1100" dirty="0"/>
                <a:t>Syria</a:t>
              </a:r>
            </a:p>
            <a:p>
              <a:r>
                <a:rPr lang="en-US" sz="1100" dirty="0"/>
                <a:t>UAE</a:t>
              </a:r>
            </a:p>
            <a:p>
              <a:r>
                <a:rPr lang="en-US" sz="1100" dirty="0"/>
                <a:t>Yemen</a:t>
              </a:r>
            </a:p>
            <a:p>
              <a:endParaRPr lang="en-GB" sz="1051" dirty="0"/>
            </a:p>
          </p:txBody>
        </p:sp>
        <p:pic>
          <p:nvPicPr>
            <p:cNvPr id="13" name="Picture 12" descr="https://upload.wikimedia.org/wikipedia/commons/thumb/7/77/Flag_of_Algeria.svg/23px-Flag_of_Algeria.svg.png">
              <a:extLst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1" y="2815370"/>
              <a:ext cx="219075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s://upload.wikimedia.org/wikipedia/commons/thumb/9/94/Flag_of_the_Comoros.svg/23px-Flag_of_the_Comoros.svg.png">
              <a:extLst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902" y="3988011"/>
              <a:ext cx="219075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upload.wikimedia.org/wikipedia/commons/thumb/3/34/Flag_of_Djibouti.svg/23px-Flag_of_Djibouti.svg.png">
              <a:extLst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854" y="4142312"/>
              <a:ext cx="219075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4577" y="0"/>
            <a:ext cx="12191999" cy="1658199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CEDAW Reservations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327" y="2757306"/>
            <a:ext cx="3655511" cy="3655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28" y="1804050"/>
            <a:ext cx="831849" cy="831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99" y="1805451"/>
            <a:ext cx="829044" cy="829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85" y="1804049"/>
            <a:ext cx="829044" cy="829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58" y="1828430"/>
            <a:ext cx="780281" cy="780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1852810"/>
            <a:ext cx="776036" cy="776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2798991"/>
            <a:ext cx="776036" cy="776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3745177"/>
            <a:ext cx="780281" cy="780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4736602"/>
            <a:ext cx="776036" cy="776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5605110"/>
            <a:ext cx="776036" cy="77603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1658198"/>
          </a:xfrm>
          <a:prstGeom prst="rect">
            <a:avLst/>
          </a:prstGeom>
          <a:solidFill>
            <a:srgbClr val="EF402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Gender Equality and the SDGs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EF402B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t="717" b="1"/>
          <a:stretch/>
        </p:blipFill>
        <p:spPr>
          <a:xfrm>
            <a:off x="0" y="2179788"/>
            <a:ext cx="6765974" cy="3782834"/>
          </a:xfrm>
          <a:prstGeom prst="rect">
            <a:avLst/>
          </a:prstGeom>
        </p:spPr>
      </p:pic>
      <p:pic>
        <p:nvPicPr>
          <p:cNvPr id="4" name="Content Placeholder 3"/>
          <p:cNvPicPr/>
          <p:nvPr/>
        </p:nvPicPr>
        <p:blipFill>
          <a:blip r:embed="rId14"/>
          <a:stretch>
            <a:fillRect/>
          </a:stretch>
        </p:blipFill>
        <p:spPr>
          <a:xfrm>
            <a:off x="5647858" y="2072950"/>
            <a:ext cx="1391121" cy="19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8198"/>
          </a:xfrm>
          <a:solidFill>
            <a:srgbClr val="68C8C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Women’s Political Participation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68C8C6"/>
          </a:solidFill>
          <a:ln>
            <a:solidFill>
              <a:srgbClr val="68C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2112" y="4322925"/>
            <a:ext cx="8956376" cy="562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016" y="1828960"/>
            <a:ext cx="615553" cy="2122691"/>
          </a:xfrm>
          <a:prstGeom prst="rect">
            <a:avLst/>
          </a:prstGeom>
          <a:solidFill>
            <a:srgbClr val="EF402B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Challenges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43" y="4460661"/>
            <a:ext cx="615553" cy="2122691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Opportunities</a:t>
            </a:r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808115" y="4491428"/>
            <a:ext cx="2900082" cy="728580"/>
          </a:xfrm>
          <a:prstGeom prst="roundRect">
            <a:avLst/>
          </a:prstGeom>
          <a:solidFill>
            <a:srgbClr val="7A9572"/>
          </a:solidFill>
          <a:ln>
            <a:solidFill>
              <a:srgbClr val="7A9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Support legal frameworks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795284" y="4491428"/>
            <a:ext cx="2846294" cy="743225"/>
          </a:xfrm>
          <a:prstGeom prst="roundRect">
            <a:avLst/>
          </a:prstGeom>
          <a:solidFill>
            <a:srgbClr val="CF5C68"/>
          </a:solidFill>
          <a:ln>
            <a:solidFill>
              <a:srgbClr val="CF5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Expand the pool of qualified and capable women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728665" y="4489590"/>
            <a:ext cx="2629194" cy="730417"/>
          </a:xfrm>
          <a:prstGeom prst="roundRect">
            <a:avLst/>
          </a:prstGeom>
          <a:solidFill>
            <a:srgbClr val="01624F"/>
          </a:solidFill>
          <a:ln>
            <a:solidFill>
              <a:srgbClr val="016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Transform gender norms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177" y="5443284"/>
            <a:ext cx="208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Advocacy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115" y="6268589"/>
            <a:ext cx="458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Knowledge sharing and South-South exchange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6257" y="5691407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 of CSOs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1967" y="6148482"/>
            <a:ext cx="37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 of women leaders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4572" y="5468763"/>
            <a:ext cx="312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Challenging gender norms 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67333690"/>
              </p:ext>
            </p:extLst>
          </p:nvPr>
        </p:nvGraphicFramePr>
        <p:xfrm>
          <a:off x="962482" y="1637990"/>
          <a:ext cx="2889897" cy="256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: Rounded Corners 22"/>
          <p:cNvSpPr/>
          <p:nvPr/>
        </p:nvSpPr>
        <p:spPr>
          <a:xfrm>
            <a:off x="9444946" y="4489590"/>
            <a:ext cx="2629194" cy="730417"/>
          </a:xfrm>
          <a:prstGeom prst="roundRect">
            <a:avLst/>
          </a:prstGeom>
          <a:solidFill>
            <a:srgbClr val="DCE4E9"/>
          </a:solidFill>
          <a:ln>
            <a:solidFill>
              <a:srgbClr val="DCE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Support women leaders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596" y="5835911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Policy-level lobbying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31375" y="5389049"/>
            <a:ext cx="393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duty-bearers and beneficiaries</a:t>
            </a:r>
          </a:p>
        </p:txBody>
      </p:sp>
      <p:pic>
        <p:nvPicPr>
          <p:cNvPr id="1026" name="Picture 2" descr="http://www.dianaswednesday.com/wp-content/uploads/2012/06/Arab-Spring-aftermath-graph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36" y="2495267"/>
            <a:ext cx="28765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98288" y="1880842"/>
            <a:ext cx="2080646" cy="400110"/>
          </a:xfrm>
          <a:prstGeom prst="rect">
            <a:avLst/>
          </a:prstGeom>
          <a:solidFill>
            <a:srgbClr val="FF0000"/>
          </a:solidFill>
          <a:ln>
            <a:solidFill>
              <a:srgbClr val="DCE4E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CONFLICTS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8684" y="2668017"/>
            <a:ext cx="4547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global average for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women national parliamentarians </a:t>
            </a:r>
            <a:r>
              <a:rPr lang="en-US" sz="2400" dirty="0"/>
              <a:t>is 22.8%.</a:t>
            </a:r>
          </a:p>
          <a:p>
            <a:r>
              <a:rPr lang="en-US" sz="2400" dirty="0"/>
              <a:t>In the Arab States, it is 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18.4%.</a:t>
            </a:r>
            <a:r>
              <a:rPr lang="en-US" sz="2400" dirty="0"/>
              <a:t> </a:t>
            </a:r>
            <a:endParaRPr lang="en-GB" sz="2400" dirty="0"/>
          </a:p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076886" y="1900121"/>
            <a:ext cx="2080646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Capacity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604978" y="1875132"/>
            <a:ext cx="1777459" cy="539422"/>
          </a:xfrm>
          <a:prstGeom prst="roundRect">
            <a:avLst/>
          </a:prstGeom>
          <a:solidFill>
            <a:srgbClr val="E5E25A"/>
          </a:solidFill>
          <a:ln>
            <a:solidFill>
              <a:srgbClr val="E5E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Norms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99878" y="5812616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Women’s networks</a:t>
            </a:r>
          </a:p>
        </p:txBody>
      </p:sp>
    </p:spTree>
    <p:extLst>
      <p:ext uri="{BB962C8B-B14F-4D97-AF65-F5344CB8AC3E}">
        <p14:creationId xmlns:p14="http://schemas.microsoft.com/office/powerpoint/2010/main" val="328895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8198"/>
          </a:xfrm>
          <a:solidFill>
            <a:srgbClr val="6CB33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Women’s Economic Empowerment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6CB33F"/>
          </a:solidFill>
          <a:ln>
            <a:solidFill>
              <a:srgbClr val="6CB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2112" y="4322925"/>
            <a:ext cx="8956376" cy="562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016" y="1828960"/>
            <a:ext cx="615553" cy="2122691"/>
          </a:xfrm>
          <a:prstGeom prst="rect">
            <a:avLst/>
          </a:prstGeom>
          <a:solidFill>
            <a:srgbClr val="EF402B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Challenges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43" y="4460661"/>
            <a:ext cx="615553" cy="2122691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Opportunities</a:t>
            </a:r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3603672" y="4506688"/>
            <a:ext cx="2846294" cy="72678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Labor laws and government policies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557977" y="4504889"/>
            <a:ext cx="3008093" cy="728580"/>
          </a:xfrm>
          <a:prstGeom prst="roundRect">
            <a:avLst/>
          </a:prstGeom>
          <a:solidFill>
            <a:srgbClr val="68C8C6"/>
          </a:solidFill>
          <a:ln>
            <a:solidFill>
              <a:srgbClr val="68C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Recognizing and redistributing unpaid care work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6819" y="5852039"/>
            <a:ext cx="338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Promoting decent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3947" y="6241675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Engender public policies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67" y="5946917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CSO capacity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5317" y="6187957"/>
            <a:ext cx="378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private sector employment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8036" y="5541181"/>
            <a:ext cx="312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Challenging gender norms 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25107" y="4504889"/>
            <a:ext cx="2670554" cy="72858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Employment creation for women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4747" y="1783958"/>
            <a:ext cx="478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Arab States Region is ranked </a:t>
            </a:r>
            <a:r>
              <a:rPr lang="en-US" b="1" dirty="0"/>
              <a:t>sixth and last</a:t>
            </a:r>
            <a:r>
              <a:rPr lang="en-US" dirty="0"/>
              <a:t> in the Gender Gap sub-index on economic participation</a:t>
            </a:r>
            <a:r>
              <a:rPr lang="en-GB" dirty="0"/>
              <a:t>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32341"/>
              </p:ext>
            </p:extLst>
          </p:nvPr>
        </p:nvGraphicFramePr>
        <p:xfrm>
          <a:off x="3603385" y="2586603"/>
          <a:ext cx="4072525" cy="914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68446">
                  <a:extLst>
                    <a:ext uri="{9D8B030D-6E8A-4147-A177-3AD203B41FA5}">
                      <a16:colId xmlns:a16="http://schemas.microsoft.com/office/drawing/2014/main" val="2865342966"/>
                    </a:ext>
                  </a:extLst>
                </a:gridCol>
                <a:gridCol w="1704079">
                  <a:extLst>
                    <a:ext uri="{9D8B030D-6E8A-4147-A177-3AD203B41FA5}">
                      <a16:colId xmlns:a16="http://schemas.microsoft.com/office/drawing/2014/main" val="3755983943"/>
                    </a:ext>
                  </a:extLst>
                </a:gridCol>
              </a:tblGrid>
              <a:tr h="294310">
                <a:tc>
                  <a:txBody>
                    <a:bodyPr/>
                    <a:lstStyle/>
                    <a:p>
                      <a:r>
                        <a:rPr lang="en-US" sz="1400" b="0" dirty="0"/>
                        <a:t>CEDAW Reservations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No. of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45540"/>
                  </a:ext>
                </a:extLst>
              </a:tr>
              <a:tr h="294310">
                <a:tc>
                  <a:txBody>
                    <a:bodyPr/>
                    <a:lstStyle/>
                    <a:p>
                      <a:r>
                        <a:rPr lang="en-US" sz="1400" b="0" dirty="0"/>
                        <a:t>Article 15 – law</a:t>
                      </a:r>
                      <a:r>
                        <a:rPr lang="en-US" sz="1400" b="0" baseline="0" dirty="0"/>
                        <a:t> and contracts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11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78673"/>
                  </a:ext>
                </a:extLst>
              </a:tr>
              <a:tr h="294310">
                <a:tc>
                  <a:txBody>
                    <a:bodyPr/>
                    <a:lstStyle/>
                    <a:p>
                      <a:r>
                        <a:rPr lang="en-US" sz="1400" dirty="0"/>
                        <a:t>Article</a:t>
                      </a:r>
                      <a:r>
                        <a:rPr lang="en-US" sz="1400" baseline="0" dirty="0"/>
                        <a:t> 16 – property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 Countries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42108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03091" y="2101219"/>
            <a:ext cx="180400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Only </a:t>
            </a:r>
            <a:r>
              <a:rPr lang="en-US" b="1" dirty="0">
                <a:solidFill>
                  <a:schemeClr val="bg2"/>
                </a:solidFill>
              </a:rPr>
              <a:t>40% </a:t>
            </a:r>
            <a:r>
              <a:rPr lang="en-US" dirty="0">
                <a:solidFill>
                  <a:schemeClr val="bg2"/>
                </a:solidFill>
              </a:rPr>
              <a:t>of the gender gap has been closed.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351927" y="3541900"/>
            <a:ext cx="1777459" cy="539422"/>
          </a:xfrm>
          <a:prstGeom prst="roundRect">
            <a:avLst/>
          </a:prstGeom>
          <a:solidFill>
            <a:srgbClr val="E5E25A"/>
          </a:solidFill>
          <a:ln>
            <a:solidFill>
              <a:srgbClr val="E5E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Gender norms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9744" y="3710536"/>
            <a:ext cx="2080646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Legal Frameworks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68488" y="3596684"/>
            <a:ext cx="2080646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Vulnerable employment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2750" y="3600610"/>
            <a:ext cx="2080646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Unpaid work and unemployment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09682" y="2360493"/>
            <a:ext cx="150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145 </a:t>
            </a:r>
            <a:r>
              <a:rPr lang="en-US" sz="2400" dirty="0">
                <a:latin typeface="Arial Black" panose="020B0A04020102020204" pitchFamily="34" charset="0"/>
              </a:rPr>
              <a:t>=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68488" y="1917408"/>
            <a:ext cx="285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years it would take the Arab States to catch up to global women’s </a:t>
            </a:r>
            <a:r>
              <a:rPr lang="en-US" dirty="0" err="1"/>
              <a:t>labour</a:t>
            </a:r>
            <a:r>
              <a:rPr lang="en-US" dirty="0"/>
              <a:t> participation at current rates</a:t>
            </a:r>
            <a:endParaRPr lang="en-GB" dirty="0"/>
          </a:p>
        </p:txBody>
      </p:sp>
      <p:sp>
        <p:nvSpPr>
          <p:cNvPr id="34" name="Rectangle: Rounded Corners 33"/>
          <p:cNvSpPr/>
          <p:nvPr/>
        </p:nvSpPr>
        <p:spPr>
          <a:xfrm>
            <a:off x="9674081" y="4511768"/>
            <a:ext cx="2449249" cy="7217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Social protection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79495" y="5480103"/>
            <a:ext cx="571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Protection measures – maternity, care, flexibility, transport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65030" y="5890044"/>
            <a:ext cx="378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Reform discriminatory laws</a:t>
            </a:r>
          </a:p>
        </p:txBody>
      </p:sp>
    </p:spTree>
    <p:extLst>
      <p:ext uri="{BB962C8B-B14F-4D97-AF65-F5344CB8AC3E}">
        <p14:creationId xmlns:p14="http://schemas.microsoft.com/office/powerpoint/2010/main" val="21268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8198"/>
          </a:xfrm>
          <a:solidFill>
            <a:srgbClr val="F15D2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Ending Violence Against Women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F15D22"/>
          </a:solidFill>
          <a:ln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63" t="20394" r="27886" b="5412"/>
          <a:stretch/>
        </p:blipFill>
        <p:spPr>
          <a:xfrm>
            <a:off x="717096" y="1677574"/>
            <a:ext cx="3245361" cy="1804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892" y="1694122"/>
            <a:ext cx="147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in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3200" dirty="0"/>
          </a:p>
        </p:txBody>
      </p:sp>
      <p:pic>
        <p:nvPicPr>
          <p:cNvPr id="8" name="Picture 2" descr="Image result for gir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7" y="1714987"/>
            <a:ext cx="713985" cy="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0268" y="1819548"/>
            <a:ext cx="2069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 married as a child </a:t>
            </a:r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461591"/>
              </p:ext>
            </p:extLst>
          </p:nvPr>
        </p:nvGraphicFramePr>
        <p:xfrm>
          <a:off x="9178252" y="1680432"/>
          <a:ext cx="29064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69485"/>
              </p:ext>
            </p:extLst>
          </p:nvPr>
        </p:nvGraphicFramePr>
        <p:xfrm>
          <a:off x="4058938" y="2486913"/>
          <a:ext cx="5033691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67247">
                  <a:extLst>
                    <a:ext uri="{9D8B030D-6E8A-4147-A177-3AD203B41FA5}">
                      <a16:colId xmlns:a16="http://schemas.microsoft.com/office/drawing/2014/main" val="2865342966"/>
                    </a:ext>
                  </a:extLst>
                </a:gridCol>
                <a:gridCol w="1666444">
                  <a:extLst>
                    <a:ext uri="{9D8B030D-6E8A-4147-A177-3AD203B41FA5}">
                      <a16:colId xmlns:a16="http://schemas.microsoft.com/office/drawing/2014/main" val="3755983943"/>
                    </a:ext>
                  </a:extLst>
                </a:gridCol>
              </a:tblGrid>
              <a:tr h="294310"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Constitution</a:t>
                      </a:r>
                      <a:r>
                        <a:rPr lang="en-US" sz="1400" b="0" baseline="0" dirty="0"/>
                        <a:t> referring to VAW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78673"/>
                  </a:ext>
                </a:extLst>
              </a:tr>
              <a:tr h="294310">
                <a:tc>
                  <a:txBody>
                    <a:bodyPr/>
                    <a:lstStyle/>
                    <a:p>
                      <a:r>
                        <a:rPr lang="en-US" sz="1400" dirty="0"/>
                        <a:t>Existing Law on Domestic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Countries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42108"/>
                  </a:ext>
                </a:extLst>
              </a:tr>
              <a:tr h="294310">
                <a:tc>
                  <a:txBody>
                    <a:bodyPr/>
                    <a:lstStyle/>
                    <a:p>
                      <a:r>
                        <a:rPr lang="en-US" sz="1400" dirty="0"/>
                        <a:t>National strategy</a:t>
                      </a:r>
                      <a:r>
                        <a:rPr lang="en-US" sz="1400" baseline="0" dirty="0"/>
                        <a:t> on VAW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 Countries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0263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12112" y="4322925"/>
            <a:ext cx="8956376" cy="562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016" y="1828960"/>
            <a:ext cx="615553" cy="2122691"/>
          </a:xfrm>
          <a:prstGeom prst="rect">
            <a:avLst/>
          </a:prstGeom>
          <a:solidFill>
            <a:srgbClr val="EF402B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Challenges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715" y="3686260"/>
            <a:ext cx="2080646" cy="369332"/>
          </a:xfrm>
          <a:prstGeom prst="rect">
            <a:avLst/>
          </a:prstGeom>
          <a:solidFill>
            <a:srgbClr val="8BA6D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Sexual Harassment 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874308" y="3562663"/>
            <a:ext cx="2833307" cy="542846"/>
          </a:xfrm>
          <a:prstGeom prst="roundRect">
            <a:avLst/>
          </a:prstGeom>
          <a:solidFill>
            <a:srgbClr val="1A8F5A"/>
          </a:solidFill>
          <a:ln>
            <a:solidFill>
              <a:srgbClr val="1A8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Attitudes &amp; Social Norms accepting VAW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43" y="4460661"/>
            <a:ext cx="615553" cy="2122691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Opportunities</a:t>
            </a:r>
            <a:endParaRPr lang="en-US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825107" y="4491429"/>
            <a:ext cx="2900082" cy="728580"/>
          </a:xfrm>
          <a:prstGeom prst="roundRect">
            <a:avLst/>
          </a:prstGeom>
          <a:solidFill>
            <a:srgbClr val="E5E25A"/>
          </a:solidFill>
          <a:ln>
            <a:solidFill>
              <a:srgbClr val="E5E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Need for enabling legal frameworks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3867814" y="4476783"/>
            <a:ext cx="2846294" cy="743225"/>
          </a:xfrm>
          <a:prstGeom prst="roundRect">
            <a:avLst/>
          </a:prstGeom>
          <a:solidFill>
            <a:srgbClr val="F3A105"/>
          </a:solidFill>
          <a:ln>
            <a:solidFill>
              <a:srgbClr val="F3A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Changing social norms and gender stereotypes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856733" y="4489591"/>
            <a:ext cx="2629194" cy="730417"/>
          </a:xfrm>
          <a:prstGeom prst="roundRect">
            <a:avLst/>
          </a:prstGeom>
          <a:solidFill>
            <a:srgbClr val="8BA6D6"/>
          </a:solidFill>
          <a:ln>
            <a:solidFill>
              <a:srgbClr val="8B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collection on VAW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628552" y="4491430"/>
            <a:ext cx="2357967" cy="728578"/>
          </a:xfrm>
          <a:prstGeom prst="roundRect">
            <a:avLst/>
          </a:prstGeom>
          <a:solidFill>
            <a:srgbClr val="F07C43"/>
          </a:solidFill>
          <a:ln>
            <a:solidFill>
              <a:srgbClr val="F0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Provision of quality services to survivors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5177" y="5443284"/>
            <a:ext cx="208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Advocacy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9044" y="5984590"/>
            <a:ext cx="338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Knowledge sharing and 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9154" y="5656818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 of CSOs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60583" y="6020988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national capacities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92629" y="5445254"/>
            <a:ext cx="27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 Services Package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4907" y="6225420"/>
            <a:ext cx="12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1983" y="3639127"/>
            <a:ext cx="2080646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CONFLICTS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0064" y="5450416"/>
            <a:ext cx="312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Challenging gender norms </a:t>
            </a:r>
          </a:p>
        </p:txBody>
      </p:sp>
    </p:spTree>
    <p:extLst>
      <p:ext uri="{BB962C8B-B14F-4D97-AF65-F5344CB8AC3E}">
        <p14:creationId xmlns:p14="http://schemas.microsoft.com/office/powerpoint/2010/main" val="21858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8198"/>
          </a:xfrm>
          <a:solidFill>
            <a:srgbClr val="DEB40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Women, Peace and Security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DEB408"/>
          </a:solidFill>
          <a:ln>
            <a:solidFill>
              <a:srgbClr val="DEB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2112" y="4322925"/>
            <a:ext cx="8956376" cy="562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016" y="1828960"/>
            <a:ext cx="615553" cy="2122691"/>
          </a:xfrm>
          <a:prstGeom prst="rect">
            <a:avLst/>
          </a:prstGeom>
          <a:solidFill>
            <a:srgbClr val="EF402B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Situation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43" y="4460661"/>
            <a:ext cx="615553" cy="2122691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Opportunities</a:t>
            </a:r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825107" y="4491429"/>
            <a:ext cx="2900082" cy="728580"/>
          </a:xfrm>
          <a:prstGeom prst="roundRect">
            <a:avLst/>
          </a:prstGeom>
          <a:solidFill>
            <a:srgbClr val="E5E25A"/>
          </a:solidFill>
          <a:ln>
            <a:solidFill>
              <a:srgbClr val="E5E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Enabling environment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867814" y="4476783"/>
            <a:ext cx="2846294" cy="743225"/>
          </a:xfrm>
          <a:prstGeom prst="roundRect">
            <a:avLst/>
          </a:prstGeom>
          <a:solidFill>
            <a:srgbClr val="CF5C68"/>
          </a:solidFill>
          <a:ln>
            <a:solidFill>
              <a:srgbClr val="CF5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Women’s participation in decision-making processes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856733" y="4489591"/>
            <a:ext cx="2629194" cy="730417"/>
          </a:xfrm>
          <a:prstGeom prst="roundRect">
            <a:avLst/>
          </a:prstGeom>
          <a:solidFill>
            <a:srgbClr val="8BA6D6"/>
          </a:solidFill>
          <a:ln>
            <a:solidFill>
              <a:srgbClr val="8B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Women’s participation in peace negotiations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628552" y="4491430"/>
            <a:ext cx="2357967" cy="728578"/>
          </a:xfrm>
          <a:prstGeom prst="roundRect">
            <a:avLst/>
          </a:prstGeom>
          <a:solidFill>
            <a:srgbClr val="F07C43"/>
          </a:solidFill>
          <a:ln>
            <a:solidFill>
              <a:srgbClr val="F0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Protect human rights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5177" y="5443284"/>
            <a:ext cx="30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Advocacy with Civil Society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0583" y="6020988"/>
            <a:ext cx="389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national capacities to fund and  implement NAP for UNSCR 1325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84441" y="5416422"/>
            <a:ext cx="503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 prevention and peacebuilding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9163" y="6137809"/>
            <a:ext cx="286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gender expertise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0240" y="5744770"/>
            <a:ext cx="401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local WPS organizations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16677" y="1820368"/>
            <a:ext cx="2722320" cy="21230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Iraq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reconciliations remain high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Talks in Switzerland and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 to resolve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locked out 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485484" y="1828901"/>
            <a:ext cx="2632440" cy="21230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6th round of UN peace talks – 3 women have been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Intra-Syrian talk planned for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</p:txBody>
      </p:sp>
      <p:sp>
        <p:nvSpPr>
          <p:cNvPr id="27" name="Rectangle 26"/>
          <p:cNvSpPr/>
          <p:nvPr/>
        </p:nvSpPr>
        <p:spPr>
          <a:xfrm>
            <a:off x="3607840" y="1828647"/>
            <a:ext cx="2704132" cy="21230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Libya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Contested governing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represented in limited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 of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Restricted movement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918586" y="1828647"/>
            <a:ext cx="2472237" cy="21230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Yemen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year of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Political talks 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Humanitarian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Impending famine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07311" y="5454445"/>
            <a:ext cx="173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quota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586" y="6155719"/>
            <a:ext cx="387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and document HR violations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23543" y="5740553"/>
            <a:ext cx="401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women’s engagement</a:t>
            </a:r>
          </a:p>
        </p:txBody>
      </p:sp>
    </p:spTree>
    <p:extLst>
      <p:ext uri="{BB962C8B-B14F-4D97-AF65-F5344CB8AC3E}">
        <p14:creationId xmlns:p14="http://schemas.microsoft.com/office/powerpoint/2010/main" val="293908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1658198"/>
          </a:xfrm>
          <a:prstGeom prst="rect">
            <a:avLst/>
          </a:prstGeom>
          <a:solidFill>
            <a:srgbClr val="EF402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Gender Equality and the SDGs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623961"/>
            <a:ext cx="12192000" cy="234039"/>
          </a:xfrm>
          <a:prstGeom prst="rect">
            <a:avLst/>
          </a:prstGeom>
          <a:solidFill>
            <a:srgbClr val="EF402B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oup 1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9" b="-2987"/>
          <a:stretch/>
        </p:blipFill>
        <p:spPr bwMode="auto">
          <a:xfrm>
            <a:off x="1687940" y="1742436"/>
            <a:ext cx="8816119" cy="47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5848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3135</TotalTime>
  <Words>602</Words>
  <Application>Microsoft Office PowerPoint</Application>
  <PresentationFormat>Widescreen</PresentationFormat>
  <Paragraphs>210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Metropolitan</vt:lpstr>
      <vt:lpstr>Status of Women and Girls in a Changing Arab Region </vt:lpstr>
      <vt:lpstr>CEDAW Reservations</vt:lpstr>
      <vt:lpstr>PowerPoint Presentation</vt:lpstr>
      <vt:lpstr>Women’s Political Participation</vt:lpstr>
      <vt:lpstr>Women’s Economic Empowerment</vt:lpstr>
      <vt:lpstr>Ending Violence Against Women</vt:lpstr>
      <vt:lpstr>Women, Peace and Security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challenges and priorities in a changing Arab region</dc:title>
  <dc:creator>Cassandra Walker</dc:creator>
  <cp:lastModifiedBy>Blerta Aliko</cp:lastModifiedBy>
  <cp:revision>67</cp:revision>
  <cp:lastPrinted>2017-05-22T08:22:19Z</cp:lastPrinted>
  <dcterms:created xsi:type="dcterms:W3CDTF">2017-05-18T07:59:01Z</dcterms:created>
  <dcterms:modified xsi:type="dcterms:W3CDTF">2017-05-22T17:41:15Z</dcterms:modified>
</cp:coreProperties>
</file>