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8" r:id="rId6"/>
    <p:sldId id="266" r:id="rId7"/>
    <p:sldId id="265" r:id="rId8"/>
    <p:sldId id="271" r:id="rId9"/>
    <p:sldId id="26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895B"/>
    <a:srgbClr val="339C68"/>
    <a:srgbClr val="48C5CC"/>
    <a:srgbClr val="FFB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0" autoAdjust="0"/>
    <p:restoredTop sz="94652"/>
  </p:normalViewPr>
  <p:slideViewPr>
    <p:cSldViewPr snapToGrid="0" snapToObjects="1">
      <p:cViewPr varScale="1">
        <p:scale>
          <a:sx n="71" d="100"/>
          <a:sy n="71" d="100"/>
        </p:scale>
        <p:origin x="-104" y="-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2C6B7-3A0A-B047-83A8-72D0DD4B1F7E}" type="datetimeFigureOut">
              <a:rPr lang="en-US" smtClean="0"/>
              <a:t>5/22/17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E42F5-4FCE-F24B-8A98-379AF099A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9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A246-5B67-CC4A-B5F4-F913094BBC52}" type="datetimeFigureOut">
              <a:rPr lang="en-US" smtClean="0"/>
              <a:t>5/22/17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45C0-712B-F749-BE23-87CD0E8C93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0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A246-5B67-CC4A-B5F4-F913094BBC52}" type="datetimeFigureOut">
              <a:rPr lang="en-US" smtClean="0"/>
              <a:t>5/22/17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45C0-712B-F749-BE23-87CD0E8C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A246-5B67-CC4A-B5F4-F913094BBC52}" type="datetimeFigureOut">
              <a:rPr lang="en-US" smtClean="0"/>
              <a:t>5/22/17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45C0-712B-F749-BE23-87CD0E8C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7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A246-5B67-CC4A-B5F4-F913094BBC52}" type="datetimeFigureOut">
              <a:rPr lang="en-US" smtClean="0"/>
              <a:t>5/22/17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45C0-712B-F749-BE23-87CD0E8C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9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A246-5B67-CC4A-B5F4-F913094BBC52}" type="datetimeFigureOut">
              <a:rPr lang="en-US" smtClean="0"/>
              <a:t>5/22/17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45C0-712B-F749-BE23-87CD0E8C93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3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A246-5B67-CC4A-B5F4-F913094BBC52}" type="datetimeFigureOut">
              <a:rPr lang="en-US" smtClean="0"/>
              <a:t>5/22/17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45C0-712B-F749-BE23-87CD0E8C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1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A246-5B67-CC4A-B5F4-F913094BBC52}" type="datetimeFigureOut">
              <a:rPr lang="en-US" smtClean="0"/>
              <a:t>5/22/17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45C0-712B-F749-BE23-87CD0E8C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4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A246-5B67-CC4A-B5F4-F913094BBC52}" type="datetimeFigureOut">
              <a:rPr lang="en-US" smtClean="0"/>
              <a:t>5/22/17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45C0-712B-F749-BE23-87CD0E8C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A246-5B67-CC4A-B5F4-F913094BBC52}" type="datetimeFigureOut">
              <a:rPr lang="en-US" smtClean="0"/>
              <a:t>5/22/17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45C0-712B-F749-BE23-87CD0E8C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8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300A246-5B67-CC4A-B5F4-F913094BBC52}" type="datetimeFigureOut">
              <a:rPr lang="en-US" smtClean="0"/>
              <a:t>5/22/17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BF45C0-712B-F749-BE23-87CD0E8C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8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A246-5B67-CC4A-B5F4-F913094BBC52}" type="datetimeFigureOut">
              <a:rPr lang="en-US" smtClean="0"/>
              <a:t>5/22/17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F45C0-712B-F749-BE23-87CD0E8C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6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300A246-5B67-CC4A-B5F4-F913094BBC52}" type="datetimeFigureOut">
              <a:rPr lang="en-US" smtClean="0"/>
              <a:t>5/22/17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7BF45C0-712B-F749-BE23-87CD0E8C938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69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472744"/>
            <a:ext cx="10058400" cy="356616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Governance for Development: the way forward in the Arab region in the framework of the SDGs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Mostafa Hunter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9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3047" y="3436766"/>
            <a:ext cx="4502353" cy="1450757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9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7723"/>
            <a:ext cx="10058400" cy="14507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Understanding the development challenge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2944906" y="2447364"/>
            <a:ext cx="6252882" cy="71269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Development Initiatives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903008" y="3191015"/>
            <a:ext cx="605118" cy="111246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221941" y="3191015"/>
            <a:ext cx="605118" cy="111246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6540873" y="3188564"/>
            <a:ext cx="605118" cy="111246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7859806" y="3177568"/>
            <a:ext cx="605118" cy="111246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842496" y="4323367"/>
            <a:ext cx="726141" cy="63201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99294" y="4301028"/>
            <a:ext cx="726141" cy="63201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85964" y="4301027"/>
            <a:ext cx="726141" cy="63201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55826" y="4301027"/>
            <a:ext cx="726141" cy="63201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387439" y="3360496"/>
            <a:ext cx="5513294" cy="37161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Poor governance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165843" y="5396192"/>
            <a:ext cx="1956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Target Results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stCxn id="15" idx="0"/>
            <a:endCxn id="11" idx="4"/>
          </p:cNvCxnSpPr>
          <p:nvPr/>
        </p:nvCxnSpPr>
        <p:spPr>
          <a:xfrm flipV="1">
            <a:off x="6144086" y="4933039"/>
            <a:ext cx="2018279" cy="463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0"/>
            <a:endCxn id="13" idx="4"/>
          </p:cNvCxnSpPr>
          <p:nvPr/>
        </p:nvCxnSpPr>
        <p:spPr>
          <a:xfrm flipH="1" flipV="1">
            <a:off x="5518897" y="4933038"/>
            <a:ext cx="625189" cy="463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0"/>
            <a:endCxn id="10" idx="4"/>
          </p:cNvCxnSpPr>
          <p:nvPr/>
        </p:nvCxnSpPr>
        <p:spPr>
          <a:xfrm flipH="1" flipV="1">
            <a:off x="4205567" y="4955378"/>
            <a:ext cx="1938519" cy="440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5" idx="0"/>
            <a:endCxn id="12" idx="4"/>
          </p:cNvCxnSpPr>
          <p:nvPr/>
        </p:nvCxnSpPr>
        <p:spPr>
          <a:xfrm flipV="1">
            <a:off x="6144086" y="4933038"/>
            <a:ext cx="704949" cy="463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eft Arrow 18"/>
          <p:cNvSpPr/>
          <p:nvPr/>
        </p:nvSpPr>
        <p:spPr>
          <a:xfrm>
            <a:off x="9061835" y="2823252"/>
            <a:ext cx="2700885" cy="146678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Governance </a:t>
            </a:r>
          </a:p>
          <a:p>
            <a:pPr algn="ctr"/>
            <a:r>
              <a:rPr lang="en-US" sz="2200" dirty="0" smtClean="0"/>
              <a:t>Reforms</a:t>
            </a:r>
            <a:endParaRPr lang="en-US" sz="2200" dirty="0"/>
          </a:p>
        </p:txBody>
      </p:sp>
      <p:pic>
        <p:nvPicPr>
          <p:cNvPr id="21" name="Picture 20" descr="8a4582e6659f48f3418c04f698cdc2b9_dehydration-cartoon-i-know-bucket-of-water-with-hole-clipart_321-39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02" y="2179154"/>
            <a:ext cx="2627657" cy="321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13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7723"/>
            <a:ext cx="10058400" cy="14507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Promoting good governance: a critical review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737360"/>
            <a:ext cx="10815242" cy="446994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Multiple efforts to define governance with no unified definition: confusion among stakeholders.</a:t>
            </a:r>
          </a:p>
          <a:p>
            <a:r>
              <a:rPr lang="en-US" sz="2800" dirty="0"/>
              <a:t>Governance </a:t>
            </a:r>
            <a:r>
              <a:rPr lang="en-US" sz="2800" dirty="0" smtClean="0"/>
              <a:t>principles </a:t>
            </a:r>
            <a:r>
              <a:rPr lang="en-US" sz="2800" dirty="0"/>
              <a:t>being general, theoretical, too broad with no direct impact: the term loses its value.     </a:t>
            </a:r>
          </a:p>
          <a:p>
            <a:r>
              <a:rPr lang="en-US" sz="2800" dirty="0" smtClean="0"/>
              <a:t>Focus has been on public sector effectiveness through capacity development, infrastructure and training: no focus on the root causes for the governance deficit.</a:t>
            </a:r>
          </a:p>
          <a:p>
            <a:r>
              <a:rPr lang="en-US" sz="2800" dirty="0" smtClean="0"/>
              <a:t>Focus on voice</a:t>
            </a:r>
            <a:r>
              <a:rPr lang="en-US" sz="2800" dirty="0"/>
              <a:t> </a:t>
            </a:r>
            <a:r>
              <a:rPr lang="en-US" sz="2800" dirty="0" smtClean="0"/>
              <a:t>and participation without necessary institutional infrastructure: lack of empowerment, frustration (raising expectations but no responsiveness) and poor potential for sustainability. </a:t>
            </a:r>
          </a:p>
          <a:p>
            <a:r>
              <a:rPr lang="en-US" sz="2800" dirty="0"/>
              <a:t>Governance </a:t>
            </a:r>
            <a:r>
              <a:rPr lang="en-US" sz="2800" dirty="0" smtClean="0"/>
              <a:t>community and development community (sectors) lack a common language: duplication of work, misunderstanding creating resistance, programs lose direction, not the right partnerships.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75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7723"/>
            <a:ext cx="10058400" cy="14507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Understanding the governance deficit: </a:t>
            </a:r>
            <a:br>
              <a:rPr lang="en-US" sz="3600" dirty="0" smtClean="0"/>
            </a:br>
            <a:r>
              <a:rPr lang="en-US" sz="3600" dirty="0" smtClean="0"/>
              <a:t>An infinite vicious circle</a:t>
            </a:r>
            <a:endParaRPr lang="en-US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4400143" y="1851806"/>
            <a:ext cx="2700887" cy="1484745"/>
          </a:xfrm>
          <a:prstGeom prst="roundRect">
            <a:avLst/>
          </a:prstGeom>
          <a:solidFill>
            <a:srgbClr val="48C5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Accountability Gaps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448189" y="4624868"/>
            <a:ext cx="2700887" cy="1484745"/>
          </a:xfrm>
          <a:prstGeom prst="roundRect">
            <a:avLst/>
          </a:prstGeom>
          <a:solidFill>
            <a:srgbClr val="48C5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Systemic Corruption</a:t>
            </a:r>
            <a:endParaRPr lang="en-US" sz="2400" dirty="0"/>
          </a:p>
        </p:txBody>
      </p:sp>
      <p:cxnSp>
        <p:nvCxnSpPr>
          <p:cNvPr id="6" name="Curved Connector 5"/>
          <p:cNvCxnSpPr/>
          <p:nvPr/>
        </p:nvCxnSpPr>
        <p:spPr>
          <a:xfrm rot="5400000" flipH="1" flipV="1">
            <a:off x="-4062891" y="1792414"/>
            <a:ext cx="71207" cy="4734361"/>
          </a:xfrm>
          <a:prstGeom prst="curvedConnector3">
            <a:avLst>
              <a:gd name="adj1" fmla="val 2104196"/>
            </a:avLst>
          </a:prstGeom>
          <a:ln w="381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5" idx="1"/>
            <a:endCxn id="3" idx="1"/>
          </p:cNvCxnSpPr>
          <p:nvPr/>
        </p:nvCxnSpPr>
        <p:spPr>
          <a:xfrm rot="10800000">
            <a:off x="4400143" y="2594179"/>
            <a:ext cx="48046" cy="2773062"/>
          </a:xfrm>
          <a:prstGeom prst="curvedConnector3">
            <a:avLst>
              <a:gd name="adj1" fmla="val 2511662"/>
            </a:avLst>
          </a:prstGeom>
          <a:ln w="381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3" idx="3"/>
            <a:endCxn id="5" idx="3"/>
          </p:cNvCxnSpPr>
          <p:nvPr/>
        </p:nvCxnSpPr>
        <p:spPr>
          <a:xfrm>
            <a:off x="7101030" y="2594179"/>
            <a:ext cx="48046" cy="2773062"/>
          </a:xfrm>
          <a:prstGeom prst="curvedConnector3">
            <a:avLst>
              <a:gd name="adj1" fmla="val 2586117"/>
            </a:avLst>
          </a:prstGeom>
          <a:ln w="381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47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7723"/>
            <a:ext cx="10058400" cy="14507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Understanding the governance deficit:</a:t>
            </a:r>
            <a:br>
              <a:rPr lang="en-US" sz="3600" dirty="0" smtClean="0"/>
            </a:br>
            <a:r>
              <a:rPr lang="en-US" sz="3600" dirty="0" smtClean="0"/>
              <a:t>The brick wall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887901" y="2447364"/>
            <a:ext cx="6252882" cy="71269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Development Initiatives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846003" y="3191015"/>
            <a:ext cx="605118" cy="111246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164936" y="3191015"/>
            <a:ext cx="605118" cy="111246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483868" y="3188564"/>
            <a:ext cx="605118" cy="111246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5802801" y="3177568"/>
            <a:ext cx="605118" cy="111246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785491" y="4323367"/>
            <a:ext cx="726141" cy="63201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42289" y="4301028"/>
            <a:ext cx="726141" cy="63201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28959" y="4301027"/>
            <a:ext cx="726141" cy="63201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98821" y="4301027"/>
            <a:ext cx="726141" cy="63201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282348" y="3466258"/>
            <a:ext cx="5513294" cy="37161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Poor governance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108838" y="5396192"/>
            <a:ext cx="1956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Target Results</a:t>
            </a:r>
            <a:endParaRPr lang="en-US" sz="2400" dirty="0"/>
          </a:p>
        </p:txBody>
      </p:sp>
      <p:cxnSp>
        <p:nvCxnSpPr>
          <p:cNvPr id="18" name="Straight Arrow Connector 17"/>
          <p:cNvCxnSpPr>
            <a:stCxn id="15" idx="0"/>
            <a:endCxn id="11" idx="4"/>
          </p:cNvCxnSpPr>
          <p:nvPr/>
        </p:nvCxnSpPr>
        <p:spPr>
          <a:xfrm flipV="1">
            <a:off x="4087081" y="4933039"/>
            <a:ext cx="2018279" cy="463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0"/>
            <a:endCxn id="13" idx="4"/>
          </p:cNvCxnSpPr>
          <p:nvPr/>
        </p:nvCxnSpPr>
        <p:spPr>
          <a:xfrm flipH="1" flipV="1">
            <a:off x="3461892" y="4933038"/>
            <a:ext cx="625189" cy="463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0"/>
            <a:endCxn id="10" idx="4"/>
          </p:cNvCxnSpPr>
          <p:nvPr/>
        </p:nvCxnSpPr>
        <p:spPr>
          <a:xfrm flipH="1" flipV="1">
            <a:off x="2148562" y="4955378"/>
            <a:ext cx="1938519" cy="440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5" idx="0"/>
            <a:endCxn id="12" idx="4"/>
          </p:cNvCxnSpPr>
          <p:nvPr/>
        </p:nvCxnSpPr>
        <p:spPr>
          <a:xfrm flipV="1">
            <a:off x="4087081" y="4933038"/>
            <a:ext cx="704949" cy="463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Arrow 2"/>
          <p:cNvSpPr/>
          <p:nvPr/>
        </p:nvSpPr>
        <p:spPr>
          <a:xfrm>
            <a:off x="8639261" y="2925011"/>
            <a:ext cx="2700885" cy="146678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Governance </a:t>
            </a:r>
          </a:p>
          <a:p>
            <a:pPr algn="ctr"/>
            <a:r>
              <a:rPr lang="en-US" sz="2200" dirty="0" smtClean="0"/>
              <a:t>Reforms</a:t>
            </a:r>
            <a:endParaRPr lang="en-US" sz="2200" dirty="0"/>
          </a:p>
        </p:txBody>
      </p:sp>
      <p:sp>
        <p:nvSpPr>
          <p:cNvPr id="19" name="Rounded Rectangle 18"/>
          <p:cNvSpPr/>
          <p:nvPr/>
        </p:nvSpPr>
        <p:spPr>
          <a:xfrm>
            <a:off x="7476625" y="1844090"/>
            <a:ext cx="1752894" cy="983422"/>
          </a:xfrm>
          <a:prstGeom prst="roundRect">
            <a:avLst/>
          </a:prstGeom>
          <a:solidFill>
            <a:srgbClr val="48C5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Accountability Gaps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7494512" y="4463667"/>
            <a:ext cx="1752894" cy="983422"/>
          </a:xfrm>
          <a:prstGeom prst="roundRect">
            <a:avLst/>
          </a:prstGeom>
          <a:solidFill>
            <a:srgbClr val="48C5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Systemic Corruption</a:t>
            </a:r>
            <a:endParaRPr lang="en-US" dirty="0"/>
          </a:p>
        </p:txBody>
      </p:sp>
      <p:pic>
        <p:nvPicPr>
          <p:cNvPr id="26" name="Picture 25" descr="Unknown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58"/>
          <a:stretch/>
        </p:blipFill>
        <p:spPr>
          <a:xfrm>
            <a:off x="7986901" y="2853135"/>
            <a:ext cx="652360" cy="16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32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387187" y="3294909"/>
            <a:ext cx="4500733" cy="2989890"/>
          </a:xfrm>
          <a:prstGeom prst="rect">
            <a:avLst/>
          </a:prstGeom>
          <a:solidFill>
            <a:srgbClr val="339C6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9835"/>
            <a:ext cx="10058400" cy="14507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Addressing the governance deficit:</a:t>
            </a:r>
            <a:br>
              <a:rPr lang="en-US" sz="3600" dirty="0" smtClean="0"/>
            </a:br>
            <a:r>
              <a:rPr lang="en-US" sz="3600" dirty="0" smtClean="0"/>
              <a:t>Accountability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7373720" y="2294210"/>
            <a:ext cx="3618690" cy="87548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Institutional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875764" y="2294210"/>
            <a:ext cx="3657599" cy="933855"/>
          </a:xfrm>
          <a:prstGeom prst="roundRect">
            <a:avLst/>
          </a:prstGeom>
          <a:solidFill>
            <a:srgbClr val="FFBC6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Participatory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5366002" y="2401538"/>
            <a:ext cx="1055313" cy="665295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3045" y="3685035"/>
            <a:ext cx="27187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Elections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Complaints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Social accountability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5074" y="3504517"/>
            <a:ext cx="44802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Defining roles and responsibilities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Role </a:t>
            </a:r>
            <a:r>
              <a:rPr lang="en-US" sz="2200" dirty="0"/>
              <a:t>a</a:t>
            </a:r>
            <a:r>
              <a:rPr lang="en-US" sz="2200" dirty="0" smtClean="0"/>
              <a:t>ssignment and segregation of duties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Conflict of interest management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Empowerment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Answerability 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Balancing stakeholder rights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Disclosure / Access to information</a:t>
            </a:r>
          </a:p>
          <a:p>
            <a:pPr marL="342900" indent="-342900">
              <a:buFont typeface="Arial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4250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7723"/>
            <a:ext cx="10058400" cy="14507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Addressing the governance deficit:</a:t>
            </a:r>
            <a:br>
              <a:rPr lang="en-US" sz="3600" dirty="0" smtClean="0"/>
            </a:br>
            <a:r>
              <a:rPr lang="en-US" sz="3600" dirty="0" smtClean="0"/>
              <a:t>Corruption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224682" y="3102850"/>
            <a:ext cx="1990165" cy="1011504"/>
          </a:xfrm>
          <a:prstGeom prst="rect">
            <a:avLst/>
          </a:prstGeom>
          <a:solidFill>
            <a:srgbClr val="2D895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22653" y="4415946"/>
            <a:ext cx="4192194" cy="1582644"/>
          </a:xfrm>
          <a:prstGeom prst="rect">
            <a:avLst/>
          </a:prstGeom>
          <a:solidFill>
            <a:srgbClr val="2D895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481042" y="2168994"/>
            <a:ext cx="3618690" cy="87548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Prevention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875764" y="2168994"/>
            <a:ext cx="3657599" cy="933855"/>
          </a:xfrm>
          <a:prstGeom prst="roundRect">
            <a:avLst/>
          </a:prstGeom>
          <a:solidFill>
            <a:srgbClr val="FFBC6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Sanctions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84377" y="3262597"/>
            <a:ext cx="1385047" cy="5136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>
                <a:solidFill>
                  <a:schemeClr val="tx1"/>
                </a:solidFill>
              </a:rPr>
              <a:t>Awareness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60325" y="3283556"/>
            <a:ext cx="1585745" cy="5136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Institutional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481042" y="4696083"/>
            <a:ext cx="3618690" cy="92067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Sectorial level</a:t>
            </a:r>
            <a:endParaRPr lang="en-US" sz="2100" dirty="0"/>
          </a:p>
        </p:txBody>
      </p:sp>
      <p:sp>
        <p:nvSpPr>
          <p:cNvPr id="11" name="Rounded Rectangle 10"/>
          <p:cNvSpPr/>
          <p:nvPr/>
        </p:nvSpPr>
        <p:spPr>
          <a:xfrm>
            <a:off x="875764" y="4696083"/>
            <a:ext cx="3657599" cy="933855"/>
          </a:xfrm>
          <a:prstGeom prst="roundRect">
            <a:avLst/>
          </a:prstGeom>
          <a:solidFill>
            <a:srgbClr val="FFBC6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Generic-national level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5366002" y="2276322"/>
            <a:ext cx="1055313" cy="665295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Right Arrow 12"/>
          <p:cNvSpPr/>
          <p:nvPr/>
        </p:nvSpPr>
        <p:spPr>
          <a:xfrm>
            <a:off x="5411080" y="4767635"/>
            <a:ext cx="1055313" cy="665295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58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7723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Anti-corruption and accountability:</a:t>
            </a:r>
            <a:br>
              <a:rPr lang="en-US" sz="3600" dirty="0" smtClean="0"/>
            </a:br>
            <a:r>
              <a:rPr lang="en-US" sz="3600" dirty="0" smtClean="0"/>
              <a:t>The way forward for more effective governance reforms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 smtClean="0"/>
              <a:t>Tackling corruption heads-on as an entry point to governance reform</a:t>
            </a:r>
          </a:p>
          <a:p>
            <a:pPr lvl="1"/>
            <a:r>
              <a:rPr lang="en-US" sz="2200" dirty="0" smtClean="0"/>
              <a:t>It is a rallying agenda for BOTH the people and the politicians </a:t>
            </a:r>
          </a:p>
          <a:p>
            <a:pPr lvl="1"/>
            <a:r>
              <a:rPr lang="en-US" sz="2200" dirty="0" smtClean="0"/>
              <a:t>It is concrete and allows to mobilize resources around specific reforms</a:t>
            </a:r>
          </a:p>
          <a:p>
            <a:pPr lvl="1"/>
            <a:r>
              <a:rPr lang="en-US" sz="2200" dirty="0" smtClean="0"/>
              <a:t>It leads the dialogue to tailor-made solutions rather than trying to impose ready-made abstract standards</a:t>
            </a:r>
          </a:p>
          <a:p>
            <a:r>
              <a:rPr lang="en-US" sz="2200" dirty="0" smtClean="0"/>
              <a:t>Adopting a preventative institutional approach </a:t>
            </a:r>
          </a:p>
          <a:p>
            <a:pPr lvl="1"/>
            <a:r>
              <a:rPr lang="en-US" sz="2200" dirty="0" smtClean="0"/>
              <a:t>Risk management approach around points where corruption happens</a:t>
            </a:r>
          </a:p>
          <a:p>
            <a:pPr lvl="1"/>
            <a:r>
              <a:rPr lang="en-US" sz="2200" dirty="0" smtClean="0"/>
              <a:t>Prioritization of initiatives that impact specific </a:t>
            </a:r>
            <a:r>
              <a:rPr lang="en-US" sz="2200" dirty="0" smtClean="0"/>
              <a:t>areas within sectors </a:t>
            </a:r>
            <a:r>
              <a:rPr lang="en-US" sz="2200" dirty="0" smtClean="0"/>
              <a:t>(health, education, </a:t>
            </a:r>
            <a:r>
              <a:rPr lang="en-US" sz="2200" dirty="0" err="1" smtClean="0"/>
              <a:t>etc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Close accountability gaps to reduce corruption </a:t>
            </a:r>
            <a:r>
              <a:rPr lang="en-US" sz="2200" dirty="0" smtClean="0"/>
              <a:t>risks</a:t>
            </a:r>
            <a:endParaRPr lang="en-US" sz="2200" dirty="0"/>
          </a:p>
          <a:p>
            <a:pPr lvl="1"/>
            <a:r>
              <a:rPr lang="en-US" sz="2200" dirty="0" smtClean="0"/>
              <a:t>Enable a quick start to </a:t>
            </a:r>
            <a:r>
              <a:rPr lang="en-US" sz="2200" dirty="0" smtClean="0"/>
              <a:t>tackle </a:t>
            </a:r>
            <a:r>
              <a:rPr lang="en-US" sz="2200" dirty="0" smtClean="0"/>
              <a:t>governance issues allowing </a:t>
            </a:r>
            <a:r>
              <a:rPr lang="en-US" sz="2200" dirty="0" smtClean="0"/>
              <a:t>other development projects reach their </a:t>
            </a:r>
            <a:r>
              <a:rPr lang="en-US" sz="2200" dirty="0" smtClean="0"/>
              <a:t>potential impact on SDGs 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8129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55854"/>
            <a:ext cx="10546941" cy="14507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Anti-corruption and </a:t>
            </a:r>
            <a:r>
              <a:rPr lang="en-US" sz="3600" dirty="0" smtClean="0"/>
              <a:t>accountability reforms: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</a:t>
            </a:r>
            <a:r>
              <a:rPr lang="en-US" sz="3600" dirty="0" smtClean="0"/>
              <a:t> comparative advantage in </a:t>
            </a:r>
            <a:r>
              <a:rPr lang="en-US" sz="3600" dirty="0" smtClean="0"/>
              <a:t>post-conflict conditions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02630"/>
            <a:ext cx="10546940" cy="4023360"/>
          </a:xfrm>
        </p:spPr>
        <p:txBody>
          <a:bodyPr>
            <a:noAutofit/>
          </a:bodyPr>
          <a:lstStyle/>
          <a:p>
            <a:r>
              <a:rPr lang="en-US" sz="2200" dirty="0" smtClean="0"/>
              <a:t>Become anchored in </a:t>
            </a:r>
            <a:r>
              <a:rPr lang="en-US" sz="2200" dirty="0" smtClean="0"/>
              <a:t>political processes and the overall effort to rebuild the public administration</a:t>
            </a:r>
          </a:p>
          <a:p>
            <a:r>
              <a:rPr lang="en-US" sz="2200" dirty="0" smtClean="0"/>
              <a:t>Mobilize </a:t>
            </a:r>
            <a:r>
              <a:rPr lang="en-US" sz="2200" dirty="0" smtClean="0"/>
              <a:t>stakeholders around more concrete reform issues and practical solutions at a </a:t>
            </a:r>
            <a:r>
              <a:rPr lang="en-US" sz="2200" dirty="0"/>
              <a:t>time where there is </a:t>
            </a:r>
            <a:r>
              <a:rPr lang="en-US" sz="2200" dirty="0" smtClean="0"/>
              <a:t>little </a:t>
            </a:r>
            <a:r>
              <a:rPr lang="en-US" sz="2200" dirty="0"/>
              <a:t>appetite for theoretical </a:t>
            </a:r>
            <a:r>
              <a:rPr lang="en-US" sz="2200" dirty="0" smtClean="0"/>
              <a:t>approaches</a:t>
            </a:r>
          </a:p>
          <a:p>
            <a:r>
              <a:rPr lang="en-US" sz="2200" dirty="0" smtClean="0"/>
              <a:t>Leverage on the opportunity window of the post-crisis fluidity to create the basis for strong institutional reform (build </a:t>
            </a:r>
            <a:r>
              <a:rPr lang="en-US" sz="2200" dirty="0"/>
              <a:t>core government functions </a:t>
            </a:r>
            <a:r>
              <a:rPr lang="en-US" sz="2200" dirty="0" smtClean="0"/>
              <a:t>while reducing vulnerabilities to abuse)</a:t>
            </a:r>
          </a:p>
          <a:p>
            <a:r>
              <a:rPr lang="en-US" sz="2200" dirty="0" smtClean="0"/>
              <a:t>Strike a </a:t>
            </a:r>
            <a:r>
              <a:rPr lang="en-US" sz="2200" dirty="0"/>
              <a:t>b</a:t>
            </a:r>
            <a:r>
              <a:rPr lang="en-US" sz="2200" dirty="0" smtClean="0"/>
              <a:t>alance </a:t>
            </a:r>
            <a:r>
              <a:rPr lang="en-US" sz="2200" dirty="0" smtClean="0"/>
              <a:t>between quick wins and long term strategic reforms </a:t>
            </a:r>
            <a:endParaRPr lang="en-US" sz="2200" dirty="0" smtClean="0"/>
          </a:p>
          <a:p>
            <a:r>
              <a:rPr lang="en-US" sz="2200" dirty="0" smtClean="0"/>
              <a:t>Create </a:t>
            </a:r>
            <a:r>
              <a:rPr lang="en-US" sz="2200" dirty="0" smtClean="0"/>
              <a:t>an enabling institutional environment to absorb influx of investment in development projects + Integrate the right accountability frameworks to ensure proper utilization of the resources and citizen engagement around the post-crisis reform</a:t>
            </a:r>
          </a:p>
          <a:p>
            <a:r>
              <a:rPr lang="en-US" sz="2200" dirty="0" smtClean="0"/>
              <a:t>Enable a timely start to </a:t>
            </a:r>
            <a:r>
              <a:rPr lang="en-US" sz="2200" dirty="0" smtClean="0"/>
              <a:t>build the national capacities in </a:t>
            </a:r>
            <a:r>
              <a:rPr lang="en-US" sz="2200" dirty="0" smtClean="0"/>
              <a:t>advance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9531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547</TotalTime>
  <Words>480</Words>
  <Application>Microsoft Macintosh PowerPoint</Application>
  <PresentationFormat>Custom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Governance for Development: the way forward in the Arab region in the framework of the SDGs</vt:lpstr>
      <vt:lpstr>Understanding the development challenge</vt:lpstr>
      <vt:lpstr>Promoting good governance: a critical review </vt:lpstr>
      <vt:lpstr>Understanding the governance deficit:  An infinite vicious circle</vt:lpstr>
      <vt:lpstr>Understanding the governance deficit: The brick wall</vt:lpstr>
      <vt:lpstr>Addressing the governance deficit: Accountability</vt:lpstr>
      <vt:lpstr>Addressing the governance deficit: Corruption</vt:lpstr>
      <vt:lpstr>Anti-corruption and accountability: The way forward for more effective governance reforms</vt:lpstr>
      <vt:lpstr>Anti-corruption and accountability reforms: A comparative advantage in post-conflict conditions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Samar Mosaad</dc:creator>
  <cp:lastModifiedBy>MacBook</cp:lastModifiedBy>
  <cp:revision>49</cp:revision>
  <dcterms:created xsi:type="dcterms:W3CDTF">2017-05-20T17:25:34Z</dcterms:created>
  <dcterms:modified xsi:type="dcterms:W3CDTF">2017-05-22T16:00:09Z</dcterms:modified>
</cp:coreProperties>
</file>